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4.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5.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6.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7.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8.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65" r:id="rId2"/>
    <p:sldMasterId id="2147483777" r:id="rId3"/>
    <p:sldMasterId id="2147483789" r:id="rId4"/>
    <p:sldMasterId id="2147483801" r:id="rId5"/>
    <p:sldMasterId id="2147483813" r:id="rId6"/>
    <p:sldMasterId id="2147483825" r:id="rId7"/>
    <p:sldMasterId id="2147483837" r:id="rId8"/>
    <p:sldMasterId id="2147483849" r:id="rId9"/>
  </p:sldMasterIdLst>
  <p:notesMasterIdLst>
    <p:notesMasterId r:id="rId38"/>
  </p:notesMasterIdLst>
  <p:handoutMasterIdLst>
    <p:handoutMasterId r:id="rId39"/>
  </p:handoutMasterIdLst>
  <p:sldIdLst>
    <p:sldId id="297" r:id="rId10"/>
    <p:sldId id="298" r:id="rId11"/>
    <p:sldId id="299" r:id="rId12"/>
    <p:sldId id="300" r:id="rId13"/>
    <p:sldId id="283" r:id="rId14"/>
    <p:sldId id="309" r:id="rId15"/>
    <p:sldId id="286" r:id="rId16"/>
    <p:sldId id="301" r:id="rId17"/>
    <p:sldId id="287" r:id="rId18"/>
    <p:sldId id="302" r:id="rId19"/>
    <p:sldId id="303" r:id="rId20"/>
    <p:sldId id="289" r:id="rId21"/>
    <p:sldId id="304" r:id="rId22"/>
    <p:sldId id="305" r:id="rId23"/>
    <p:sldId id="306" r:id="rId24"/>
    <p:sldId id="295" r:id="rId25"/>
    <p:sldId id="285" r:id="rId26"/>
    <p:sldId id="288" r:id="rId27"/>
    <p:sldId id="290" r:id="rId28"/>
    <p:sldId id="273" r:id="rId29"/>
    <p:sldId id="272" r:id="rId30"/>
    <p:sldId id="291" r:id="rId31"/>
    <p:sldId id="308" r:id="rId32"/>
    <p:sldId id="292" r:id="rId33"/>
    <p:sldId id="293" r:id="rId34"/>
    <p:sldId id="294" r:id="rId35"/>
    <p:sldId id="296" r:id="rId36"/>
    <p:sldId id="307" r:id="rId37"/>
  </p:sldIdLst>
  <p:sldSz cx="12187238" cy="6858000"/>
  <p:notesSz cx="7099300" cy="102346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1">
          <p15:clr>
            <a:srgbClr val="A4A3A4"/>
          </p15:clr>
        </p15:guide>
        <p15:guide id="2" orient="horz" pos="1275">
          <p15:clr>
            <a:srgbClr val="A4A3A4"/>
          </p15:clr>
        </p15:guide>
        <p15:guide id="3" orient="horz" pos="3929">
          <p15:clr>
            <a:srgbClr val="A4A3A4"/>
          </p15:clr>
        </p15:guide>
        <p15:guide id="4" orient="horz" pos="2160">
          <p15:clr>
            <a:srgbClr val="A4A3A4"/>
          </p15:clr>
        </p15:guide>
        <p15:guide id="5" orient="horz" pos="3045">
          <p15:clr>
            <a:srgbClr val="A4A3A4"/>
          </p15:clr>
        </p15:guide>
        <p15:guide id="6" orient="horz" pos="4269">
          <p15:clr>
            <a:srgbClr val="A4A3A4"/>
          </p15:clr>
        </p15:guide>
        <p15:guide id="7" orient="horz" pos="3997" userDrawn="1">
          <p15:clr>
            <a:srgbClr val="A4A3A4"/>
          </p15:clr>
        </p15:guide>
        <p15:guide id="8" pos="91">
          <p15:clr>
            <a:srgbClr val="A4A3A4"/>
          </p15:clr>
        </p15:guide>
        <p15:guide id="9" pos="7585">
          <p15:clr>
            <a:srgbClr val="A4A3A4"/>
          </p15:clr>
        </p15:guide>
        <p15:guide id="10" pos="3839">
          <p15:clr>
            <a:srgbClr val="A4A3A4"/>
          </p15:clr>
        </p15:guide>
        <p15:guide id="11" pos="204">
          <p15:clr>
            <a:srgbClr val="A4A3A4"/>
          </p15:clr>
        </p15:guide>
        <p15:guide id="12" pos="7472">
          <p15:clr>
            <a:srgbClr val="A4A3A4"/>
          </p15:clr>
        </p15:guide>
        <p15:guide id="13" orient="horz" pos="48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40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629" autoAdjust="0"/>
    <p:restoredTop sz="79728"/>
  </p:normalViewPr>
  <p:slideViewPr>
    <p:cSldViewPr snapToObjects="1">
      <p:cViewPr varScale="1">
        <p:scale>
          <a:sx n="113" d="100"/>
          <a:sy n="113" d="100"/>
        </p:scale>
        <p:origin x="1872" y="168"/>
      </p:cViewPr>
      <p:guideLst>
        <p:guide orient="horz" pos="391"/>
        <p:guide orient="horz" pos="1275"/>
        <p:guide orient="horz" pos="3929"/>
        <p:guide orient="horz" pos="2160"/>
        <p:guide orient="horz" pos="3045"/>
        <p:guide orient="horz" pos="4269"/>
        <p:guide orient="horz" pos="3997"/>
        <p:guide pos="91"/>
        <p:guide pos="7585"/>
        <p:guide pos="3839"/>
        <p:guide pos="204"/>
        <p:guide pos="7472"/>
        <p:guide orient="horz" pos="482"/>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handoutMaster" Target="handoutMasters/handoutMaster1.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tableStyles" Target="tableStyles.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3076575" cy="511175"/>
          </a:xfrm>
          <a:prstGeom prst="rect">
            <a:avLst/>
          </a:prstGeom>
        </p:spPr>
        <p:txBody>
          <a:bodyPr vert="horz" lIns="91440" tIns="45720" rIns="91440" bIns="45720" rtlCol="0"/>
          <a:lstStyle>
            <a:lvl1pPr algn="l">
              <a:defRPr sz="1200"/>
            </a:lvl1pPr>
          </a:lstStyle>
          <a:p>
            <a:endParaRPr lang="de-DE" dirty="0">
              <a:latin typeface="Arial" panose="020B0604020202020204" pitchFamily="34" charset="0"/>
            </a:endParaRPr>
          </a:p>
        </p:txBody>
      </p:sp>
      <p:sp>
        <p:nvSpPr>
          <p:cNvPr id="3" name="Datumsplatzhalter 2"/>
          <p:cNvSpPr>
            <a:spLocks noGrp="1"/>
          </p:cNvSpPr>
          <p:nvPr>
            <p:ph type="dt" sz="quarter" idx="1"/>
          </p:nvPr>
        </p:nvSpPr>
        <p:spPr>
          <a:xfrm>
            <a:off x="4021138" y="0"/>
            <a:ext cx="3076575" cy="511175"/>
          </a:xfrm>
          <a:prstGeom prst="rect">
            <a:avLst/>
          </a:prstGeom>
        </p:spPr>
        <p:txBody>
          <a:bodyPr vert="horz" lIns="91440" tIns="45720" rIns="91440" bIns="45720" rtlCol="0"/>
          <a:lstStyle>
            <a:lvl1pPr algn="r">
              <a:defRPr sz="1200"/>
            </a:lvl1pPr>
          </a:lstStyle>
          <a:p>
            <a:fld id="{986A4B46-F6A6-DA4E-8415-64807F0B23D2}" type="datetimeFigureOut">
              <a:rPr lang="de-DE" smtClean="0">
                <a:latin typeface="Arial" panose="020B0604020202020204" pitchFamily="34" charset="0"/>
              </a:rPr>
              <a:t>17.12.18</a:t>
            </a:fld>
            <a:endParaRPr lang="de-DE" dirty="0">
              <a:latin typeface="Arial" panose="020B0604020202020204" pitchFamily="34" charset="0"/>
            </a:endParaRPr>
          </a:p>
        </p:txBody>
      </p:sp>
      <p:sp>
        <p:nvSpPr>
          <p:cNvPr id="4" name="Fußzeilenplatzhalter 3"/>
          <p:cNvSpPr>
            <a:spLocks noGrp="1"/>
          </p:cNvSpPr>
          <p:nvPr>
            <p:ph type="ftr" sz="quarter" idx="2"/>
          </p:nvPr>
        </p:nvSpPr>
        <p:spPr>
          <a:xfrm>
            <a:off x="0" y="9721850"/>
            <a:ext cx="3076575" cy="511175"/>
          </a:xfrm>
          <a:prstGeom prst="rect">
            <a:avLst/>
          </a:prstGeom>
        </p:spPr>
        <p:txBody>
          <a:bodyPr vert="horz" lIns="91440" tIns="45720" rIns="91440" bIns="45720" rtlCol="0" anchor="b"/>
          <a:lstStyle>
            <a:lvl1pPr algn="l">
              <a:defRPr sz="1200"/>
            </a:lvl1pPr>
          </a:lstStyle>
          <a:p>
            <a:endParaRPr lang="de-DE" dirty="0">
              <a:latin typeface="Arial" panose="020B0604020202020204" pitchFamily="34" charset="0"/>
            </a:endParaRPr>
          </a:p>
        </p:txBody>
      </p:sp>
      <p:sp>
        <p:nvSpPr>
          <p:cNvPr id="5" name="Foliennummernplatzhalter 4"/>
          <p:cNvSpPr>
            <a:spLocks noGrp="1"/>
          </p:cNvSpPr>
          <p:nvPr>
            <p:ph type="sldNum" sz="quarter" idx="3"/>
          </p:nvPr>
        </p:nvSpPr>
        <p:spPr>
          <a:xfrm>
            <a:off x="4021138" y="9721850"/>
            <a:ext cx="3076575" cy="511175"/>
          </a:xfrm>
          <a:prstGeom prst="rect">
            <a:avLst/>
          </a:prstGeom>
        </p:spPr>
        <p:txBody>
          <a:bodyPr vert="horz" lIns="91440" tIns="45720" rIns="91440" bIns="45720" rtlCol="0" anchor="b"/>
          <a:lstStyle>
            <a:lvl1pPr algn="r">
              <a:defRPr sz="1200"/>
            </a:lvl1pPr>
          </a:lstStyle>
          <a:p>
            <a:fld id="{2B048993-9816-0246-B1D2-4028350D98C2}" type="slidenum">
              <a:rPr lang="de-DE" smtClean="0">
                <a:latin typeface="Arial" panose="020B0604020202020204" pitchFamily="34" charset="0"/>
              </a:rPr>
              <a:t>‹#›</a:t>
            </a:fld>
            <a:endParaRPr lang="de-DE" dirty="0">
              <a:latin typeface="Arial" panose="020B0604020202020204" pitchFamily="34" charset="0"/>
            </a:endParaRPr>
          </a:p>
        </p:txBody>
      </p:sp>
    </p:spTree>
    <p:extLst>
      <p:ext uri="{BB962C8B-B14F-4D97-AF65-F5344CB8AC3E}">
        <p14:creationId xmlns:p14="http://schemas.microsoft.com/office/powerpoint/2010/main" val="2195302427"/>
      </p:ext>
    </p:extLst>
  </p:cSld>
  <p:clrMap bg1="lt1" tx1="dk1" bg2="lt2" tx2="dk2" accent1="accent1" accent2="accent2" accent3="accent3" accent4="accent4" accent5="accent5" accent6="accent6" hlink="hlink" folHlink="folHlink"/>
  <p:hf hdr="0" ftr="0" dt="0"/>
</p:handoutMaster>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3.png>
</file>

<file path=ppt/media/image4.jpg>
</file>

<file path=ppt/media/image5.jpg>
</file>

<file path=ppt/media/image6.PNG>
</file>

<file path=ppt/media/image7.PNG>
</file>

<file path=ppt/media/image8.png>
</file>

<file path=ppt/media/image9.sv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3076363" cy="511731"/>
          </a:xfrm>
          <a:prstGeom prst="rect">
            <a:avLst/>
          </a:prstGeom>
        </p:spPr>
        <p:txBody>
          <a:bodyPr vert="horz" lIns="99040" tIns="49520" rIns="99040" bIns="49520" rtlCol="0"/>
          <a:lstStyle>
            <a:lvl1pPr algn="l">
              <a:defRPr sz="1300">
                <a:latin typeface="Arial" panose="020B0604020202020204" pitchFamily="34" charset="0"/>
              </a:defRPr>
            </a:lvl1pPr>
          </a:lstStyle>
          <a:p>
            <a:endParaRPr lang="de-CH" dirty="0"/>
          </a:p>
        </p:txBody>
      </p:sp>
      <p:sp>
        <p:nvSpPr>
          <p:cNvPr id="3" name="Datumsplatzhalter 2"/>
          <p:cNvSpPr>
            <a:spLocks noGrp="1"/>
          </p:cNvSpPr>
          <p:nvPr>
            <p:ph type="dt" idx="1"/>
          </p:nvPr>
        </p:nvSpPr>
        <p:spPr>
          <a:xfrm>
            <a:off x="4021295" y="1"/>
            <a:ext cx="3076363" cy="511731"/>
          </a:xfrm>
          <a:prstGeom prst="rect">
            <a:avLst/>
          </a:prstGeom>
        </p:spPr>
        <p:txBody>
          <a:bodyPr vert="horz" lIns="99040" tIns="49520" rIns="99040" bIns="49520" rtlCol="0"/>
          <a:lstStyle>
            <a:lvl1pPr algn="r">
              <a:defRPr sz="1300">
                <a:latin typeface="Arial" panose="020B0604020202020204" pitchFamily="34" charset="0"/>
              </a:defRPr>
            </a:lvl1pPr>
          </a:lstStyle>
          <a:p>
            <a:fld id="{BCDB334D-D17F-49C4-91DD-37BB7E818209}" type="datetimeFigureOut">
              <a:rPr lang="de-CH" smtClean="0"/>
              <a:pPr/>
              <a:t>17.12.18</a:t>
            </a:fld>
            <a:endParaRPr lang="de-CH" dirty="0"/>
          </a:p>
        </p:txBody>
      </p:sp>
      <p:sp>
        <p:nvSpPr>
          <p:cNvPr id="4" name="Folienbildplatzhalter 3"/>
          <p:cNvSpPr>
            <a:spLocks noGrp="1" noRot="1" noChangeAspect="1"/>
          </p:cNvSpPr>
          <p:nvPr>
            <p:ph type="sldImg" idx="2"/>
          </p:nvPr>
        </p:nvSpPr>
        <p:spPr>
          <a:xfrm>
            <a:off x="141288" y="768350"/>
            <a:ext cx="6816725" cy="3836988"/>
          </a:xfrm>
          <a:prstGeom prst="rect">
            <a:avLst/>
          </a:prstGeom>
          <a:noFill/>
          <a:ln w="12700">
            <a:solidFill>
              <a:prstClr val="black"/>
            </a:solidFill>
          </a:ln>
        </p:spPr>
        <p:txBody>
          <a:bodyPr vert="horz" lIns="99040" tIns="49520" rIns="99040" bIns="49520" rtlCol="0" anchor="ctr"/>
          <a:lstStyle/>
          <a:p>
            <a:endParaRPr lang="de-CH" dirty="0"/>
          </a:p>
        </p:txBody>
      </p:sp>
      <p:sp>
        <p:nvSpPr>
          <p:cNvPr id="5" name="Notizenplatzhalter 4"/>
          <p:cNvSpPr>
            <a:spLocks noGrp="1"/>
          </p:cNvSpPr>
          <p:nvPr>
            <p:ph type="body" sz="quarter" idx="3"/>
          </p:nvPr>
        </p:nvSpPr>
        <p:spPr>
          <a:xfrm>
            <a:off x="709931" y="4861442"/>
            <a:ext cx="5679440" cy="4605576"/>
          </a:xfrm>
          <a:prstGeom prst="rect">
            <a:avLst/>
          </a:prstGeom>
        </p:spPr>
        <p:txBody>
          <a:bodyPr vert="horz" lIns="99040" tIns="49520" rIns="99040" bIns="49520" rtlCol="0"/>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CH" dirty="0"/>
          </a:p>
        </p:txBody>
      </p:sp>
      <p:sp>
        <p:nvSpPr>
          <p:cNvPr id="6" name="Fußzeilenplatzhalter 5"/>
          <p:cNvSpPr>
            <a:spLocks noGrp="1"/>
          </p:cNvSpPr>
          <p:nvPr>
            <p:ph type="ftr" sz="quarter" idx="4"/>
          </p:nvPr>
        </p:nvSpPr>
        <p:spPr>
          <a:xfrm>
            <a:off x="1" y="9721107"/>
            <a:ext cx="3076363" cy="511731"/>
          </a:xfrm>
          <a:prstGeom prst="rect">
            <a:avLst/>
          </a:prstGeom>
        </p:spPr>
        <p:txBody>
          <a:bodyPr vert="horz" lIns="99040" tIns="49520" rIns="99040" bIns="49520" rtlCol="0" anchor="b"/>
          <a:lstStyle>
            <a:lvl1pPr algn="l">
              <a:defRPr sz="1300">
                <a:latin typeface="Arial" panose="020B0604020202020204" pitchFamily="34" charset="0"/>
              </a:defRPr>
            </a:lvl1pPr>
          </a:lstStyle>
          <a:p>
            <a:endParaRPr lang="de-CH" dirty="0"/>
          </a:p>
        </p:txBody>
      </p:sp>
      <p:sp>
        <p:nvSpPr>
          <p:cNvPr id="7" name="Foliennummernplatzhalter 6"/>
          <p:cNvSpPr>
            <a:spLocks noGrp="1"/>
          </p:cNvSpPr>
          <p:nvPr>
            <p:ph type="sldNum" sz="quarter" idx="5"/>
          </p:nvPr>
        </p:nvSpPr>
        <p:spPr>
          <a:xfrm>
            <a:off x="4021295" y="9721107"/>
            <a:ext cx="3076363" cy="511731"/>
          </a:xfrm>
          <a:prstGeom prst="rect">
            <a:avLst/>
          </a:prstGeom>
        </p:spPr>
        <p:txBody>
          <a:bodyPr vert="horz" lIns="99040" tIns="49520" rIns="99040" bIns="49520" rtlCol="0" anchor="b"/>
          <a:lstStyle>
            <a:lvl1pPr algn="r">
              <a:defRPr sz="1300">
                <a:latin typeface="Arial" panose="020B0604020202020204" pitchFamily="34" charset="0"/>
              </a:defRPr>
            </a:lvl1pPr>
          </a:lstStyle>
          <a:p>
            <a:fld id="{A51C0C35-A9A2-4EFD-9BAF-1E52E29E03D1}" type="slidenum">
              <a:rPr lang="de-CH" smtClean="0"/>
              <a:pPr/>
              <a:t>‹#›</a:t>
            </a:fld>
            <a:endParaRPr lang="de-CH" dirty="0"/>
          </a:p>
        </p:txBody>
      </p:sp>
    </p:spTree>
    <p:extLst>
      <p:ext uri="{BB962C8B-B14F-4D97-AF65-F5344CB8AC3E}">
        <p14:creationId xmlns:p14="http://schemas.microsoft.com/office/powerpoint/2010/main" val="27735997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-10 seconds</a:t>
            </a:r>
          </a:p>
        </p:txBody>
      </p:sp>
      <p:sp>
        <p:nvSpPr>
          <p:cNvPr id="4" name="Slide Number Placeholder 3"/>
          <p:cNvSpPr>
            <a:spLocks noGrp="1"/>
          </p:cNvSpPr>
          <p:nvPr>
            <p:ph type="sldNum" sz="quarter" idx="5"/>
          </p:nvPr>
        </p:nvSpPr>
        <p:spPr/>
        <p:txBody>
          <a:bodyPr/>
          <a:lstStyle/>
          <a:p>
            <a:fld id="{A51C0C35-A9A2-4EFD-9BAF-1E52E29E03D1}" type="slidenum">
              <a:rPr lang="de-CH" smtClean="0"/>
              <a:pPr/>
              <a:t>1</a:t>
            </a:fld>
            <a:endParaRPr lang="de-CH" dirty="0"/>
          </a:p>
        </p:txBody>
      </p:sp>
    </p:spTree>
    <p:extLst>
      <p:ext uri="{BB962C8B-B14F-4D97-AF65-F5344CB8AC3E}">
        <p14:creationId xmlns:p14="http://schemas.microsoft.com/office/powerpoint/2010/main" val="15647106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When</a:t>
            </a:r>
            <a:r>
              <a:rPr lang="de-CH" dirty="0"/>
              <a:t> </a:t>
            </a:r>
            <a:r>
              <a:rPr lang="de-CH" dirty="0" err="1"/>
              <a:t>see</a:t>
            </a:r>
            <a:r>
              <a:rPr lang="de-CH" dirty="0"/>
              <a:t> </a:t>
            </a:r>
            <a:r>
              <a:rPr lang="de-CH" dirty="0" err="1"/>
              <a:t>that</a:t>
            </a:r>
            <a:r>
              <a:rPr lang="de-CH" dirty="0"/>
              <a:t> </a:t>
            </a:r>
            <a:r>
              <a:rPr lang="de-CH" dirty="0" err="1"/>
              <a:t>cannot</a:t>
            </a:r>
            <a:r>
              <a:rPr lang="de-CH" dirty="0"/>
              <a:t> </a:t>
            </a:r>
            <a:r>
              <a:rPr lang="de-CH" dirty="0" err="1"/>
              <a:t>store</a:t>
            </a:r>
            <a:r>
              <a:rPr lang="de-CH" dirty="0"/>
              <a:t> all </a:t>
            </a:r>
            <a:r>
              <a:rPr lang="de-CH" dirty="0" err="1"/>
              <a:t>items</a:t>
            </a:r>
            <a:r>
              <a:rPr lang="de-CH" dirty="0"/>
              <a:t> in </a:t>
            </a:r>
            <a:r>
              <a:rPr lang="de-CH" dirty="0" err="1"/>
              <a:t>compartment</a:t>
            </a:r>
            <a:r>
              <a:rPr lang="de-CH" dirty="0"/>
              <a:t> at </a:t>
            </a:r>
            <a:r>
              <a:rPr lang="de-CH" dirty="0" err="1"/>
              <a:t>seat</a:t>
            </a:r>
            <a:r>
              <a:rPr lang="de-CH" dirty="0"/>
              <a:t> -&gt; </a:t>
            </a:r>
            <a:r>
              <a:rPr lang="de-CH" dirty="0" err="1"/>
              <a:t>advance</a:t>
            </a:r>
            <a:r>
              <a:rPr lang="de-CH" dirty="0"/>
              <a:t> </a:t>
            </a:r>
            <a:r>
              <a:rPr lang="de-CH" dirty="0" err="1"/>
              <a:t>to</a:t>
            </a:r>
            <a:r>
              <a:rPr lang="de-CH" dirty="0"/>
              <a:t> </a:t>
            </a:r>
            <a:r>
              <a:rPr lang="de-CH" dirty="0" err="1"/>
              <a:t>state</a:t>
            </a:r>
            <a:r>
              <a:rPr lang="de-CH" dirty="0"/>
              <a:t> 1/1 </a:t>
            </a:r>
            <a:r>
              <a:rPr lang="de-CH" dirty="0" err="1"/>
              <a:t>searching</a:t>
            </a:r>
            <a:r>
              <a:rPr lang="de-CH" dirty="0"/>
              <a:t> </a:t>
            </a:r>
            <a:r>
              <a:rPr lang="de-CH" dirty="0" err="1"/>
              <a:t>for</a:t>
            </a:r>
            <a:r>
              <a:rPr lang="de-CH" dirty="0"/>
              <a:t> </a:t>
            </a:r>
            <a:r>
              <a:rPr lang="de-CH" dirty="0" err="1"/>
              <a:t>storage</a:t>
            </a:r>
            <a:r>
              <a:rPr lang="de-CH" dirty="0"/>
              <a:t> </a:t>
            </a:r>
            <a:r>
              <a:rPr lang="de-CH" dirty="0" err="1"/>
              <a:t>room</a:t>
            </a:r>
            <a:r>
              <a:rPr lang="de-CH" dirty="0"/>
              <a:t> </a:t>
            </a:r>
            <a:r>
              <a:rPr lang="de-CH" dirty="0" err="1"/>
              <a:t>anywhere</a:t>
            </a:r>
            <a:r>
              <a:rPr lang="de-CH" dirty="0"/>
              <a:t>   (CORRECT TABLE)</a:t>
            </a:r>
          </a:p>
          <a:p>
            <a:endParaRPr lang="de-CH" dirty="0"/>
          </a:p>
          <a:p>
            <a:r>
              <a:rPr lang="de-CH" dirty="0"/>
              <a:t>Walk </a:t>
            </a:r>
            <a:r>
              <a:rPr lang="de-CH" dirty="0" err="1"/>
              <a:t>forward</a:t>
            </a:r>
            <a:r>
              <a:rPr lang="de-CH" dirty="0"/>
              <a:t> </a:t>
            </a:r>
            <a:r>
              <a:rPr lang="de-CH" dirty="0" err="1"/>
              <a:t>as</a:t>
            </a:r>
            <a:r>
              <a:rPr lang="de-CH" dirty="0"/>
              <a:t> </a:t>
            </a:r>
            <a:r>
              <a:rPr lang="de-CH" dirty="0" err="1"/>
              <a:t>long</a:t>
            </a:r>
            <a:r>
              <a:rPr lang="de-CH" dirty="0"/>
              <a:t> </a:t>
            </a:r>
            <a:r>
              <a:rPr lang="de-CH" dirty="0" err="1"/>
              <a:t>as</a:t>
            </a:r>
            <a:r>
              <a:rPr lang="de-CH" dirty="0"/>
              <a:t> not at </a:t>
            </a:r>
            <a:r>
              <a:rPr lang="de-CH" dirty="0" err="1"/>
              <a:t>compartment</a:t>
            </a:r>
            <a:r>
              <a:rPr lang="de-CH" dirty="0"/>
              <a:t> </a:t>
            </a:r>
            <a:r>
              <a:rPr lang="de-CH" dirty="0" err="1"/>
              <a:t>with</a:t>
            </a:r>
            <a:r>
              <a:rPr lang="de-CH" dirty="0"/>
              <a:t> </a:t>
            </a:r>
            <a:r>
              <a:rPr lang="de-CH" dirty="0" err="1"/>
              <a:t>free</a:t>
            </a:r>
            <a:r>
              <a:rPr lang="de-CH" dirty="0"/>
              <a:t> </a:t>
            </a:r>
            <a:r>
              <a:rPr lang="de-CH" dirty="0" err="1"/>
              <a:t>space</a:t>
            </a:r>
            <a:endParaRPr lang="de-CH" dirty="0"/>
          </a:p>
          <a:p>
            <a:r>
              <a:rPr lang="de-CH" dirty="0" err="1"/>
              <a:t>When</a:t>
            </a:r>
            <a:r>
              <a:rPr lang="de-CH" dirty="0"/>
              <a:t> </a:t>
            </a:r>
            <a:r>
              <a:rPr lang="de-CH" dirty="0" err="1"/>
              <a:t>arrive</a:t>
            </a:r>
            <a:r>
              <a:rPr lang="de-CH" dirty="0"/>
              <a:t> at </a:t>
            </a:r>
            <a:r>
              <a:rPr lang="de-CH" dirty="0" err="1"/>
              <a:t>compartment</a:t>
            </a:r>
            <a:r>
              <a:rPr lang="de-CH" dirty="0"/>
              <a:t> </a:t>
            </a:r>
            <a:r>
              <a:rPr lang="de-CH" dirty="0" err="1"/>
              <a:t>with</a:t>
            </a:r>
            <a:r>
              <a:rPr lang="de-CH" dirty="0"/>
              <a:t> </a:t>
            </a:r>
            <a:r>
              <a:rPr lang="de-CH" dirty="0" err="1"/>
              <a:t>free</a:t>
            </a:r>
            <a:r>
              <a:rPr lang="de-CH" dirty="0"/>
              <a:t> </a:t>
            </a:r>
            <a:r>
              <a:rPr lang="de-CH" dirty="0" err="1"/>
              <a:t>space</a:t>
            </a:r>
            <a:r>
              <a:rPr lang="de-CH" dirty="0"/>
              <a:t>, </a:t>
            </a:r>
            <a:r>
              <a:rPr lang="de-CH" dirty="0" err="1"/>
              <a:t>store</a:t>
            </a:r>
            <a:r>
              <a:rPr lang="de-CH" dirty="0"/>
              <a:t> </a:t>
            </a:r>
            <a:r>
              <a:rPr lang="de-CH" dirty="0" err="1"/>
              <a:t>as</a:t>
            </a:r>
            <a:r>
              <a:rPr lang="de-CH" dirty="0"/>
              <a:t> </a:t>
            </a:r>
            <a:r>
              <a:rPr lang="de-CH" dirty="0" err="1"/>
              <a:t>many</a:t>
            </a:r>
            <a:r>
              <a:rPr lang="de-CH" dirty="0"/>
              <a:t> </a:t>
            </a:r>
            <a:r>
              <a:rPr lang="de-CH" dirty="0" err="1"/>
              <a:t>items</a:t>
            </a:r>
            <a:r>
              <a:rPr lang="de-CH" dirty="0"/>
              <a:t> </a:t>
            </a:r>
            <a:r>
              <a:rPr lang="de-CH" dirty="0" err="1"/>
              <a:t>as</a:t>
            </a:r>
            <a:r>
              <a:rPr lang="de-CH" dirty="0"/>
              <a:t> possible</a:t>
            </a:r>
          </a:p>
          <a:p>
            <a:r>
              <a:rPr lang="de-CH" dirty="0" err="1"/>
              <a:t>If</a:t>
            </a:r>
            <a:r>
              <a:rPr lang="de-CH" dirty="0"/>
              <a:t> </a:t>
            </a:r>
            <a:r>
              <a:rPr lang="de-CH" dirty="0" err="1"/>
              <a:t>cant</a:t>
            </a:r>
            <a:r>
              <a:rPr lang="de-CH" dirty="0"/>
              <a:t> </a:t>
            </a:r>
            <a:r>
              <a:rPr lang="de-CH" dirty="0" err="1"/>
              <a:t>store</a:t>
            </a:r>
            <a:r>
              <a:rPr lang="de-CH" dirty="0"/>
              <a:t> all, </a:t>
            </a:r>
            <a:r>
              <a:rPr lang="de-CH" dirty="0" err="1"/>
              <a:t>continue</a:t>
            </a:r>
            <a:r>
              <a:rPr lang="de-CH" dirty="0"/>
              <a:t> </a:t>
            </a:r>
            <a:r>
              <a:rPr lang="de-CH" dirty="0" err="1"/>
              <a:t>searching</a:t>
            </a:r>
            <a:endParaRPr lang="de-CH" dirty="0"/>
          </a:p>
          <a:p>
            <a:endParaRPr lang="de-CH" dirty="0"/>
          </a:p>
          <a:p>
            <a:r>
              <a:rPr lang="de-CH" dirty="0" err="1"/>
              <a:t>If</a:t>
            </a:r>
            <a:r>
              <a:rPr lang="de-CH" dirty="0"/>
              <a:t> </a:t>
            </a:r>
            <a:r>
              <a:rPr lang="de-CH" dirty="0" err="1"/>
              <a:t>arrive</a:t>
            </a:r>
            <a:r>
              <a:rPr lang="de-CH" dirty="0"/>
              <a:t> at back </a:t>
            </a:r>
            <a:r>
              <a:rPr lang="de-CH" dirty="0" err="1"/>
              <a:t>of</a:t>
            </a:r>
            <a:r>
              <a:rPr lang="de-CH" dirty="0"/>
              <a:t> plane, turn </a:t>
            </a:r>
            <a:r>
              <a:rPr lang="de-CH" dirty="0" err="1"/>
              <a:t>around</a:t>
            </a:r>
            <a:r>
              <a:rPr lang="de-CH" dirty="0"/>
              <a:t> and </a:t>
            </a:r>
            <a:r>
              <a:rPr lang="de-CH" dirty="0" err="1"/>
              <a:t>continue</a:t>
            </a:r>
            <a:r>
              <a:rPr lang="de-CH" dirty="0"/>
              <a:t> </a:t>
            </a:r>
            <a:r>
              <a:rPr lang="de-CH" dirty="0" err="1"/>
              <a:t>searching</a:t>
            </a:r>
            <a:r>
              <a:rPr lang="de-CH" dirty="0"/>
              <a:t> -&gt; </a:t>
            </a:r>
            <a:r>
              <a:rPr lang="de-CH" dirty="0" err="1"/>
              <a:t>state</a:t>
            </a:r>
            <a:r>
              <a:rPr lang="de-CH" dirty="0"/>
              <a:t> 1/2</a:t>
            </a:r>
          </a:p>
          <a:p>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10</a:t>
            </a:fld>
            <a:endParaRPr lang="de-CH"/>
          </a:p>
        </p:txBody>
      </p:sp>
    </p:spTree>
    <p:extLst>
      <p:ext uri="{BB962C8B-B14F-4D97-AF65-F5344CB8AC3E}">
        <p14:creationId xmlns:p14="http://schemas.microsoft.com/office/powerpoint/2010/main" val="22372103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Did</a:t>
            </a:r>
            <a:r>
              <a:rPr lang="de-CH" dirty="0"/>
              <a:t> not find </a:t>
            </a:r>
            <a:r>
              <a:rPr lang="de-CH" dirty="0" err="1"/>
              <a:t>free</a:t>
            </a:r>
            <a:r>
              <a:rPr lang="de-CH" dirty="0"/>
              <a:t> </a:t>
            </a:r>
            <a:r>
              <a:rPr lang="de-CH" dirty="0" err="1"/>
              <a:t>compartment</a:t>
            </a:r>
            <a:endParaRPr lang="de-CH" dirty="0"/>
          </a:p>
          <a:p>
            <a:endParaRPr lang="de-CH" dirty="0"/>
          </a:p>
          <a:p>
            <a:r>
              <a:rPr lang="de-CH" dirty="0" err="1"/>
              <a:t>We</a:t>
            </a:r>
            <a:r>
              <a:rPr lang="de-CH" dirty="0"/>
              <a:t> do not </a:t>
            </a:r>
            <a:r>
              <a:rPr lang="de-CH" dirty="0" err="1"/>
              <a:t>allow</a:t>
            </a:r>
            <a:r>
              <a:rPr lang="de-CH" dirty="0"/>
              <a:t> </a:t>
            </a:r>
            <a:r>
              <a:rPr lang="de-CH" dirty="0" err="1"/>
              <a:t>more</a:t>
            </a:r>
            <a:r>
              <a:rPr lang="de-CH" dirty="0"/>
              <a:t> </a:t>
            </a:r>
            <a:r>
              <a:rPr lang="de-CH" dirty="0" err="1"/>
              <a:t>hand</a:t>
            </a:r>
            <a:r>
              <a:rPr lang="de-CH" dirty="0"/>
              <a:t> </a:t>
            </a:r>
            <a:r>
              <a:rPr lang="de-CH" dirty="0" err="1"/>
              <a:t>luggage</a:t>
            </a:r>
            <a:r>
              <a:rPr lang="de-CH" dirty="0"/>
              <a:t> in </a:t>
            </a:r>
            <a:r>
              <a:rPr lang="de-CH" dirty="0" err="1"/>
              <a:t>the</a:t>
            </a:r>
            <a:r>
              <a:rPr lang="de-CH" dirty="0"/>
              <a:t> plane </a:t>
            </a:r>
            <a:r>
              <a:rPr lang="de-CH" dirty="0" err="1"/>
              <a:t>than</a:t>
            </a:r>
            <a:r>
              <a:rPr lang="de-CH" dirty="0"/>
              <a:t> </a:t>
            </a:r>
            <a:r>
              <a:rPr lang="de-CH" dirty="0" err="1"/>
              <a:t>compartment</a:t>
            </a:r>
            <a:r>
              <a:rPr lang="de-CH" dirty="0"/>
              <a:t> </a:t>
            </a:r>
            <a:r>
              <a:rPr lang="de-CH" dirty="0" err="1"/>
              <a:t>space</a:t>
            </a:r>
            <a:endParaRPr lang="de-CH" dirty="0"/>
          </a:p>
          <a:p>
            <a:r>
              <a:rPr lang="de-CH" dirty="0" err="1"/>
              <a:t>Because</a:t>
            </a:r>
            <a:r>
              <a:rPr lang="de-CH" dirty="0"/>
              <a:t> </a:t>
            </a:r>
            <a:r>
              <a:rPr lang="de-CH" dirty="0" err="1"/>
              <a:t>handled</a:t>
            </a:r>
            <a:r>
              <a:rPr lang="de-CH" dirty="0"/>
              <a:t> at </a:t>
            </a:r>
            <a:r>
              <a:rPr lang="de-CH" dirty="0" err="1"/>
              <a:t>gate</a:t>
            </a:r>
            <a:r>
              <a:rPr lang="de-CH" dirty="0"/>
              <a:t>, </a:t>
            </a:r>
            <a:r>
              <a:rPr lang="de-CH" dirty="0" err="1"/>
              <a:t>stewardesses</a:t>
            </a:r>
            <a:r>
              <a:rPr lang="de-CH" dirty="0"/>
              <a:t> </a:t>
            </a:r>
            <a:r>
              <a:rPr lang="de-CH" dirty="0" err="1"/>
              <a:t>count</a:t>
            </a:r>
            <a:endParaRPr lang="de-CH" dirty="0"/>
          </a:p>
          <a:p>
            <a:endParaRPr lang="de-CH" dirty="0"/>
          </a:p>
          <a:p>
            <a:r>
              <a:rPr lang="de-CH" dirty="0"/>
              <a:t>So </a:t>
            </a:r>
            <a:r>
              <a:rPr lang="de-CH" dirty="0" err="1"/>
              <a:t>ahs</a:t>
            </a:r>
            <a:r>
              <a:rPr lang="de-CH" dirty="0"/>
              <a:t> </a:t>
            </a:r>
            <a:r>
              <a:rPr lang="de-CH" dirty="0" err="1"/>
              <a:t>to</a:t>
            </a:r>
            <a:r>
              <a:rPr lang="de-CH" dirty="0"/>
              <a:t> </a:t>
            </a:r>
            <a:r>
              <a:rPr lang="de-CH" dirty="0" err="1"/>
              <a:t>be</a:t>
            </a:r>
            <a:r>
              <a:rPr lang="de-CH" dirty="0"/>
              <a:t> </a:t>
            </a:r>
            <a:r>
              <a:rPr lang="de-CH" dirty="0" err="1"/>
              <a:t>more</a:t>
            </a:r>
            <a:r>
              <a:rPr lang="de-CH" dirty="0"/>
              <a:t> </a:t>
            </a:r>
            <a:r>
              <a:rPr lang="de-CH" dirty="0" err="1"/>
              <a:t>free</a:t>
            </a:r>
            <a:r>
              <a:rPr lang="de-CH" dirty="0"/>
              <a:t> </a:t>
            </a:r>
            <a:r>
              <a:rPr lang="de-CH" dirty="0" err="1"/>
              <a:t>space</a:t>
            </a:r>
            <a:endParaRPr lang="de-CH" dirty="0"/>
          </a:p>
          <a:p>
            <a:endParaRPr lang="de-CH" dirty="0"/>
          </a:p>
          <a:p>
            <a:r>
              <a:rPr lang="de-CH" dirty="0"/>
              <a:t>Further front </a:t>
            </a:r>
            <a:r>
              <a:rPr lang="de-CH" dirty="0" err="1"/>
              <a:t>that</a:t>
            </a:r>
            <a:r>
              <a:rPr lang="de-CH" dirty="0"/>
              <a:t> </a:t>
            </a:r>
            <a:r>
              <a:rPr lang="de-CH" dirty="0" err="1"/>
              <a:t>we</a:t>
            </a:r>
            <a:r>
              <a:rPr lang="de-CH" dirty="0"/>
              <a:t> </a:t>
            </a:r>
            <a:r>
              <a:rPr lang="de-CH" dirty="0" err="1"/>
              <a:t>walked</a:t>
            </a:r>
            <a:r>
              <a:rPr lang="de-CH" dirty="0"/>
              <a:t> </a:t>
            </a:r>
            <a:r>
              <a:rPr lang="de-CH" dirty="0" err="1"/>
              <a:t>by</a:t>
            </a:r>
            <a:r>
              <a:rPr lang="de-CH" dirty="0"/>
              <a:t> </a:t>
            </a:r>
            <a:r>
              <a:rPr lang="de-CH" dirty="0" err="1"/>
              <a:t>before</a:t>
            </a:r>
            <a:r>
              <a:rPr lang="de-CH" dirty="0"/>
              <a:t> at </a:t>
            </a:r>
            <a:r>
              <a:rPr lang="de-CH" dirty="0" err="1"/>
              <a:t>seat</a:t>
            </a:r>
            <a:endParaRPr lang="de-CH" dirty="0"/>
          </a:p>
          <a:p>
            <a:r>
              <a:rPr lang="de-CH" dirty="0"/>
              <a:t>So </a:t>
            </a:r>
            <a:r>
              <a:rPr lang="de-CH" dirty="0" err="1"/>
              <a:t>walk</a:t>
            </a:r>
            <a:r>
              <a:rPr lang="de-CH" dirty="0"/>
              <a:t> </a:t>
            </a:r>
            <a:r>
              <a:rPr lang="de-CH" dirty="0" err="1"/>
              <a:t>towards</a:t>
            </a:r>
            <a:r>
              <a:rPr lang="de-CH" dirty="0"/>
              <a:t> front </a:t>
            </a:r>
            <a:r>
              <a:rPr lang="de-CH" dirty="0" err="1"/>
              <a:t>of</a:t>
            </a:r>
            <a:r>
              <a:rPr lang="de-CH" dirty="0"/>
              <a:t> plane and </a:t>
            </a:r>
            <a:r>
              <a:rPr lang="de-CH" dirty="0" err="1"/>
              <a:t>store</a:t>
            </a:r>
            <a:r>
              <a:rPr lang="de-CH" dirty="0"/>
              <a:t> </a:t>
            </a:r>
            <a:r>
              <a:rPr lang="de-CH" dirty="0" err="1"/>
              <a:t>if</a:t>
            </a:r>
            <a:r>
              <a:rPr lang="de-CH" dirty="0"/>
              <a:t> </a:t>
            </a:r>
            <a:r>
              <a:rPr lang="de-CH" dirty="0" err="1"/>
              <a:t>can</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11</a:t>
            </a:fld>
            <a:endParaRPr lang="de-CH"/>
          </a:p>
        </p:txBody>
      </p:sp>
    </p:spTree>
    <p:extLst>
      <p:ext uri="{BB962C8B-B14F-4D97-AF65-F5344CB8AC3E}">
        <p14:creationId xmlns:p14="http://schemas.microsoft.com/office/powerpoint/2010/main" val="19516748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When</a:t>
            </a:r>
            <a:r>
              <a:rPr lang="de-CH" dirty="0"/>
              <a:t> </a:t>
            </a:r>
            <a:r>
              <a:rPr lang="de-CH" dirty="0" err="1"/>
              <a:t>storing</a:t>
            </a:r>
            <a:r>
              <a:rPr lang="de-CH" dirty="0"/>
              <a:t> all </a:t>
            </a:r>
            <a:r>
              <a:rPr lang="de-CH" dirty="0" err="1"/>
              <a:t>luggage</a:t>
            </a:r>
            <a:endParaRPr lang="de-CH" dirty="0"/>
          </a:p>
          <a:p>
            <a:endParaRPr lang="de-CH" dirty="0"/>
          </a:p>
          <a:p>
            <a:r>
              <a:rPr lang="de-CH" dirty="0" err="1"/>
              <a:t>Passengers</a:t>
            </a:r>
            <a:r>
              <a:rPr lang="de-CH" dirty="0"/>
              <a:t> </a:t>
            </a:r>
            <a:r>
              <a:rPr lang="de-CH" dirty="0" err="1"/>
              <a:t>move</a:t>
            </a:r>
            <a:r>
              <a:rPr lang="de-CH" dirty="0"/>
              <a:t> </a:t>
            </a:r>
            <a:r>
              <a:rPr lang="de-CH" dirty="0" err="1"/>
              <a:t>to</a:t>
            </a:r>
            <a:r>
              <a:rPr lang="de-CH" dirty="0"/>
              <a:t> </a:t>
            </a:r>
            <a:r>
              <a:rPr lang="de-CH" dirty="0" err="1"/>
              <a:t>seat</a:t>
            </a:r>
            <a:endParaRPr lang="de-CH" dirty="0"/>
          </a:p>
          <a:p>
            <a:r>
              <a:rPr lang="de-CH" dirty="0" err="1"/>
              <a:t>Each</a:t>
            </a:r>
            <a:r>
              <a:rPr lang="de-CH" dirty="0"/>
              <a:t> time </a:t>
            </a:r>
            <a:r>
              <a:rPr lang="de-CH" dirty="0" err="1"/>
              <a:t>walk</a:t>
            </a:r>
            <a:r>
              <a:rPr lang="de-CH" dirty="0"/>
              <a:t> in </a:t>
            </a:r>
            <a:r>
              <a:rPr lang="de-CH" dirty="0" err="1"/>
              <a:t>direction</a:t>
            </a:r>
            <a:r>
              <a:rPr lang="de-CH" dirty="0"/>
              <a:t> </a:t>
            </a:r>
            <a:r>
              <a:rPr lang="de-CH" dirty="0" err="1"/>
              <a:t>of</a:t>
            </a:r>
            <a:r>
              <a:rPr lang="de-CH" dirty="0"/>
              <a:t> </a:t>
            </a:r>
            <a:r>
              <a:rPr lang="de-CH" dirty="0" err="1"/>
              <a:t>seat</a:t>
            </a:r>
            <a:endParaRPr lang="de-CH" dirty="0"/>
          </a:p>
          <a:p>
            <a:r>
              <a:rPr lang="de-CH" dirty="0" err="1"/>
              <a:t>When</a:t>
            </a:r>
            <a:r>
              <a:rPr lang="de-CH" dirty="0"/>
              <a:t> at </a:t>
            </a:r>
            <a:r>
              <a:rPr lang="de-CH" dirty="0" err="1"/>
              <a:t>seat</a:t>
            </a:r>
            <a:r>
              <a:rPr lang="de-CH" dirty="0"/>
              <a:t> </a:t>
            </a:r>
            <a:r>
              <a:rPr lang="de-CH" dirty="0" err="1"/>
              <a:t>sit</a:t>
            </a:r>
            <a:r>
              <a:rPr lang="de-CH" dirty="0"/>
              <a:t> down (</a:t>
            </a:r>
            <a:r>
              <a:rPr lang="de-CH" dirty="0" err="1"/>
              <a:t>state</a:t>
            </a:r>
            <a:r>
              <a:rPr lang="de-CH" dirty="0"/>
              <a:t> 4)</a:t>
            </a:r>
          </a:p>
        </p:txBody>
      </p:sp>
      <p:sp>
        <p:nvSpPr>
          <p:cNvPr id="4" name="Foliennummernplatzhalter 3"/>
          <p:cNvSpPr>
            <a:spLocks noGrp="1"/>
          </p:cNvSpPr>
          <p:nvPr>
            <p:ph type="sldNum" sz="quarter" idx="10"/>
          </p:nvPr>
        </p:nvSpPr>
        <p:spPr/>
        <p:txBody>
          <a:bodyPr/>
          <a:lstStyle/>
          <a:p>
            <a:fld id="{A51C0C35-A9A2-4EFD-9BAF-1E52E29E03D1}" type="slidenum">
              <a:rPr lang="de-CH" smtClean="0"/>
              <a:t>12</a:t>
            </a:fld>
            <a:endParaRPr lang="de-CH"/>
          </a:p>
        </p:txBody>
      </p:sp>
    </p:spTree>
    <p:extLst>
      <p:ext uri="{BB962C8B-B14F-4D97-AF65-F5344CB8AC3E}">
        <p14:creationId xmlns:p14="http://schemas.microsoft.com/office/powerpoint/2010/main" val="8920346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Before</a:t>
            </a:r>
            <a:r>
              <a:rPr lang="de-CH" dirty="0"/>
              <a:t> </a:t>
            </a:r>
            <a:r>
              <a:rPr lang="de-CH" dirty="0" err="1"/>
              <a:t>being</a:t>
            </a:r>
            <a:r>
              <a:rPr lang="de-CH" dirty="0"/>
              <a:t> </a:t>
            </a:r>
            <a:r>
              <a:rPr lang="de-CH" dirty="0" err="1"/>
              <a:t>seated</a:t>
            </a:r>
            <a:r>
              <a:rPr lang="de-CH" dirty="0"/>
              <a:t>, </a:t>
            </a:r>
            <a:r>
              <a:rPr lang="de-CH" dirty="0" err="1"/>
              <a:t>stay</a:t>
            </a:r>
            <a:r>
              <a:rPr lang="de-CH" dirty="0"/>
              <a:t> in </a:t>
            </a:r>
            <a:r>
              <a:rPr lang="de-CH" dirty="0" err="1"/>
              <a:t>state</a:t>
            </a:r>
            <a:r>
              <a:rPr lang="de-CH" dirty="0"/>
              <a:t> 4 </a:t>
            </a:r>
            <a:r>
              <a:rPr lang="de-CH" dirty="0" err="1"/>
              <a:t>for</a:t>
            </a:r>
            <a:r>
              <a:rPr lang="de-CH" dirty="0"/>
              <a:t> #</a:t>
            </a:r>
            <a:r>
              <a:rPr lang="de-CH" dirty="0" err="1"/>
              <a:t>timesteps</a:t>
            </a:r>
            <a:r>
              <a:rPr lang="de-CH" dirty="0"/>
              <a:t>, still </a:t>
            </a:r>
            <a:r>
              <a:rPr lang="de-CH" dirty="0" err="1"/>
              <a:t>blocking</a:t>
            </a:r>
            <a:r>
              <a:rPr lang="de-CH" dirty="0"/>
              <a:t> </a:t>
            </a:r>
            <a:r>
              <a:rPr lang="de-CH" dirty="0" err="1"/>
              <a:t>the</a:t>
            </a:r>
            <a:r>
              <a:rPr lang="de-CH" dirty="0"/>
              <a:t> </a:t>
            </a:r>
            <a:r>
              <a:rPr lang="de-CH" dirty="0" err="1"/>
              <a:t>aisle</a:t>
            </a:r>
            <a:endParaRPr lang="de-CH" dirty="0"/>
          </a:p>
          <a:p>
            <a:endParaRPr lang="de-CH" dirty="0"/>
          </a:p>
          <a:p>
            <a:r>
              <a:rPr lang="de-CH" dirty="0"/>
              <a:t>Just </a:t>
            </a:r>
            <a:r>
              <a:rPr lang="de-CH" dirty="0" err="1"/>
              <a:t>the</a:t>
            </a:r>
            <a:r>
              <a:rPr lang="de-CH" dirty="0"/>
              <a:t> time </a:t>
            </a:r>
            <a:r>
              <a:rPr lang="de-CH" dirty="0" err="1"/>
              <a:t>it</a:t>
            </a:r>
            <a:r>
              <a:rPr lang="de-CH" dirty="0"/>
              <a:t> </a:t>
            </a:r>
            <a:r>
              <a:rPr lang="de-CH" dirty="0" err="1"/>
              <a:t>takes</a:t>
            </a:r>
            <a:r>
              <a:rPr lang="de-CH" dirty="0"/>
              <a:t> </a:t>
            </a:r>
            <a:r>
              <a:rPr lang="de-CH" dirty="0" err="1"/>
              <a:t>them</a:t>
            </a:r>
            <a:r>
              <a:rPr lang="de-CH" dirty="0"/>
              <a:t> </a:t>
            </a:r>
            <a:r>
              <a:rPr lang="de-CH" dirty="0" err="1"/>
              <a:t>to</a:t>
            </a:r>
            <a:r>
              <a:rPr lang="de-CH" dirty="0"/>
              <a:t> </a:t>
            </a:r>
            <a:r>
              <a:rPr lang="de-CH" dirty="0" err="1"/>
              <a:t>move</a:t>
            </a:r>
            <a:r>
              <a:rPr lang="de-CH" dirty="0"/>
              <a:t> </a:t>
            </a:r>
            <a:r>
              <a:rPr lang="de-CH" dirty="0" err="1"/>
              <a:t>into</a:t>
            </a:r>
            <a:r>
              <a:rPr lang="de-CH" dirty="0"/>
              <a:t> </a:t>
            </a:r>
            <a:r>
              <a:rPr lang="de-CH" dirty="0" err="1"/>
              <a:t>row</a:t>
            </a:r>
            <a:r>
              <a:rPr lang="de-CH" dirty="0"/>
              <a:t> </a:t>
            </a:r>
            <a:r>
              <a:rPr lang="de-CH" dirty="0" err="1"/>
              <a:t>if</a:t>
            </a:r>
            <a:r>
              <a:rPr lang="de-CH" dirty="0"/>
              <a:t> </a:t>
            </a:r>
            <a:r>
              <a:rPr lang="de-CH" dirty="0" err="1"/>
              <a:t>noone</a:t>
            </a:r>
            <a:r>
              <a:rPr lang="de-CH" dirty="0"/>
              <a:t> </a:t>
            </a:r>
            <a:r>
              <a:rPr lang="de-CH" dirty="0" err="1"/>
              <a:t>blocks</a:t>
            </a:r>
            <a:r>
              <a:rPr lang="de-CH" dirty="0"/>
              <a:t> </a:t>
            </a:r>
            <a:r>
              <a:rPr lang="de-CH" dirty="0" err="1"/>
              <a:t>way</a:t>
            </a:r>
            <a:endParaRPr lang="de-CH" dirty="0"/>
          </a:p>
          <a:p>
            <a:endParaRPr lang="de-CH" dirty="0"/>
          </a:p>
          <a:p>
            <a:r>
              <a:rPr lang="de-CH" dirty="0" err="1"/>
              <a:t>If</a:t>
            </a:r>
            <a:r>
              <a:rPr lang="de-CH" dirty="0"/>
              <a:t> </a:t>
            </a:r>
            <a:r>
              <a:rPr lang="de-CH" dirty="0" err="1"/>
              <a:t>people</a:t>
            </a:r>
            <a:r>
              <a:rPr lang="de-CH" dirty="0"/>
              <a:t> </a:t>
            </a:r>
            <a:r>
              <a:rPr lang="de-CH" dirty="0" err="1"/>
              <a:t>seated</a:t>
            </a:r>
            <a:r>
              <a:rPr lang="de-CH" dirty="0"/>
              <a:t> </a:t>
            </a:r>
            <a:r>
              <a:rPr lang="de-CH" dirty="0" err="1"/>
              <a:t>between</a:t>
            </a:r>
            <a:r>
              <a:rPr lang="de-CH" dirty="0"/>
              <a:t> </a:t>
            </a:r>
            <a:r>
              <a:rPr lang="de-CH" dirty="0" err="1"/>
              <a:t>them</a:t>
            </a:r>
            <a:r>
              <a:rPr lang="de-CH" dirty="0"/>
              <a:t> and </a:t>
            </a:r>
            <a:r>
              <a:rPr lang="de-CH" dirty="0" err="1"/>
              <a:t>their</a:t>
            </a:r>
            <a:r>
              <a:rPr lang="de-CH" dirty="0"/>
              <a:t> </a:t>
            </a:r>
            <a:r>
              <a:rPr lang="de-CH" dirty="0" err="1"/>
              <a:t>seat</a:t>
            </a:r>
            <a:r>
              <a:rPr lang="de-CH" dirty="0"/>
              <a:t>, time </a:t>
            </a:r>
            <a:r>
              <a:rPr lang="de-CH" dirty="0" err="1"/>
              <a:t>it</a:t>
            </a:r>
            <a:r>
              <a:rPr lang="de-CH" dirty="0"/>
              <a:t> </a:t>
            </a:r>
            <a:r>
              <a:rPr lang="de-CH" dirty="0" err="1"/>
              <a:t>takes</a:t>
            </a:r>
            <a:r>
              <a:rPr lang="de-CH" dirty="0"/>
              <a:t> </a:t>
            </a:r>
            <a:r>
              <a:rPr lang="de-CH" dirty="0" err="1"/>
              <a:t>them</a:t>
            </a:r>
            <a:r>
              <a:rPr lang="de-CH" dirty="0"/>
              <a:t> </a:t>
            </a:r>
            <a:r>
              <a:rPr lang="de-CH" dirty="0" err="1"/>
              <a:t>to</a:t>
            </a:r>
            <a:r>
              <a:rPr lang="de-CH" dirty="0"/>
              <a:t> </a:t>
            </a:r>
            <a:r>
              <a:rPr lang="de-CH" dirty="0" err="1"/>
              <a:t>move</a:t>
            </a:r>
            <a:r>
              <a:rPr lang="de-CH" dirty="0"/>
              <a:t> </a:t>
            </a:r>
            <a:r>
              <a:rPr lang="de-CH" dirty="0" err="1"/>
              <a:t>into</a:t>
            </a:r>
            <a:r>
              <a:rPr lang="de-CH" dirty="0"/>
              <a:t> </a:t>
            </a:r>
            <a:r>
              <a:rPr lang="de-CH" dirty="0" err="1"/>
              <a:t>row</a:t>
            </a:r>
            <a:r>
              <a:rPr lang="de-CH" dirty="0"/>
              <a:t> + time </a:t>
            </a:r>
            <a:r>
              <a:rPr lang="de-CH" dirty="0" err="1"/>
              <a:t>it</a:t>
            </a:r>
            <a:r>
              <a:rPr lang="de-CH" dirty="0"/>
              <a:t> </a:t>
            </a:r>
            <a:r>
              <a:rPr lang="de-CH" dirty="0" err="1"/>
              <a:t>takes</a:t>
            </a:r>
            <a:r>
              <a:rPr lang="de-CH" dirty="0"/>
              <a:t> </a:t>
            </a:r>
            <a:r>
              <a:rPr lang="de-CH" dirty="0" err="1"/>
              <a:t>others</a:t>
            </a:r>
            <a:r>
              <a:rPr lang="de-CH" dirty="0"/>
              <a:t> </a:t>
            </a:r>
            <a:r>
              <a:rPr lang="de-CH" dirty="0" err="1"/>
              <a:t>who</a:t>
            </a:r>
            <a:r>
              <a:rPr lang="de-CH" dirty="0"/>
              <a:t> </a:t>
            </a:r>
            <a:r>
              <a:rPr lang="de-CH" dirty="0" err="1"/>
              <a:t>need</a:t>
            </a:r>
            <a:r>
              <a:rPr lang="de-CH" dirty="0"/>
              <a:t> </a:t>
            </a:r>
            <a:r>
              <a:rPr lang="de-CH" dirty="0" err="1"/>
              <a:t>to</a:t>
            </a:r>
            <a:r>
              <a:rPr lang="de-CH" dirty="0"/>
              <a:t> </a:t>
            </a:r>
            <a:r>
              <a:rPr lang="de-CH" dirty="0" err="1"/>
              <a:t>move</a:t>
            </a:r>
            <a:r>
              <a:rPr lang="de-CH" dirty="0"/>
              <a:t> out </a:t>
            </a:r>
            <a:r>
              <a:rPr lang="de-CH" dirty="0" err="1"/>
              <a:t>to</a:t>
            </a:r>
            <a:r>
              <a:rPr lang="de-CH" dirty="0"/>
              <a:t> </a:t>
            </a:r>
            <a:r>
              <a:rPr lang="de-CH" dirty="0" err="1"/>
              <a:t>exit</a:t>
            </a:r>
            <a:r>
              <a:rPr lang="de-CH" dirty="0"/>
              <a:t> and </a:t>
            </a:r>
            <a:r>
              <a:rPr lang="de-CH" dirty="0" err="1"/>
              <a:t>enter</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13</a:t>
            </a:fld>
            <a:endParaRPr lang="de-CH"/>
          </a:p>
        </p:txBody>
      </p:sp>
    </p:spTree>
    <p:extLst>
      <p:ext uri="{BB962C8B-B14F-4D97-AF65-F5344CB8AC3E}">
        <p14:creationId xmlns:p14="http://schemas.microsoft.com/office/powerpoint/2010/main" val="9774228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When</a:t>
            </a:r>
            <a:r>
              <a:rPr lang="de-CH" dirty="0"/>
              <a:t> </a:t>
            </a:r>
            <a:r>
              <a:rPr lang="de-CH" dirty="0" err="1"/>
              <a:t>seated</a:t>
            </a:r>
            <a:r>
              <a:rPr lang="de-CH" dirty="0"/>
              <a:t>, </a:t>
            </a:r>
            <a:r>
              <a:rPr lang="de-CH" dirty="0" err="1"/>
              <a:t>done</a:t>
            </a:r>
            <a:endParaRPr lang="de-CH" dirty="0"/>
          </a:p>
          <a:p>
            <a:r>
              <a:rPr lang="de-CH" dirty="0"/>
              <a:t>Not </a:t>
            </a:r>
            <a:r>
              <a:rPr lang="de-CH" dirty="0" err="1"/>
              <a:t>acting</a:t>
            </a:r>
            <a:r>
              <a:rPr lang="de-CH" dirty="0"/>
              <a:t> </a:t>
            </a:r>
            <a:r>
              <a:rPr lang="de-CH" dirty="0" err="1"/>
              <a:t>anymore</a:t>
            </a:r>
            <a:endParaRPr lang="de-CH" dirty="0"/>
          </a:p>
          <a:p>
            <a:r>
              <a:rPr lang="de-CH" dirty="0" err="1"/>
              <a:t>When</a:t>
            </a:r>
            <a:r>
              <a:rPr lang="de-CH" dirty="0"/>
              <a:t> all </a:t>
            </a:r>
            <a:r>
              <a:rPr lang="de-CH" dirty="0" err="1"/>
              <a:t>seated</a:t>
            </a:r>
            <a:r>
              <a:rPr lang="de-CH" dirty="0"/>
              <a:t>, </a:t>
            </a:r>
            <a:r>
              <a:rPr lang="de-CH" dirty="0" err="1"/>
              <a:t>done</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14</a:t>
            </a:fld>
            <a:endParaRPr lang="de-CH"/>
          </a:p>
        </p:txBody>
      </p:sp>
    </p:spTree>
    <p:extLst>
      <p:ext uri="{BB962C8B-B14F-4D97-AF65-F5344CB8AC3E}">
        <p14:creationId xmlns:p14="http://schemas.microsoft.com/office/powerpoint/2010/main" val="8815009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Boarding methods determine order in which passengers board the plane depending on where seated. Boarding methods define order on seats.</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a:t>-   Some define order on all seats</a:t>
            </a:r>
          </a:p>
          <a:p>
            <a:pPr marL="628650" lvl="1" indent="-171450">
              <a:buFontTx/>
              <a:buChar char="-"/>
            </a:pPr>
            <a:r>
              <a:rPr lang="en-US" dirty="0"/>
              <a:t>Usually airplane divided in blocks then, order defined on block</a:t>
            </a:r>
          </a:p>
          <a:p>
            <a:pPr marL="628650" lvl="1" indent="-171450">
              <a:buFontTx/>
              <a:buChar char="-"/>
            </a:pPr>
            <a:r>
              <a:rPr lang="en-US" dirty="0"/>
              <a:t>All people in one block enter before all people in other block</a:t>
            </a:r>
          </a:p>
          <a:p>
            <a:pPr marL="628650" lvl="1" indent="-171450">
              <a:buFontTx/>
              <a:buChar char="-"/>
            </a:pPr>
            <a:r>
              <a:rPr lang="en-US" dirty="0"/>
              <a:t>People in same block board in random order</a:t>
            </a:r>
          </a:p>
          <a:p>
            <a:pPr marL="171450" lvl="0" indent="-171450">
              <a:buFontTx/>
              <a:buChar char="-"/>
            </a:pPr>
            <a:r>
              <a:rPr lang="en-US" dirty="0"/>
              <a:t>Used in practice: random , passengers board whenever they want, block blocks </a:t>
            </a:r>
            <a:r>
              <a:rPr lang="en-US" dirty="0" err="1"/>
              <a:t>nr</a:t>
            </a:r>
            <a:r>
              <a:rPr lang="en-US" dirty="0"/>
              <a:t> on boarding pass, or letter on boarding pass, boarding agent announces, when which group can board</a:t>
            </a:r>
          </a:p>
          <a:p>
            <a:pPr marL="171450" lvl="0" indent="-171450">
              <a:buFontTx/>
              <a:buChar char="-"/>
            </a:pPr>
            <a:r>
              <a:rPr lang="en-US" dirty="0"/>
              <a:t>Steffen method defines order on single seats</a:t>
            </a:r>
          </a:p>
          <a:p>
            <a:pPr marL="628650" lvl="1" indent="-171450">
              <a:buFontTx/>
              <a:buChar char="-"/>
            </a:pPr>
            <a:r>
              <a:rPr lang="en-US" dirty="0"/>
              <a:t>From window to aisle boarded first </a:t>
            </a:r>
          </a:p>
          <a:p>
            <a:pPr marL="628650" lvl="1" indent="-171450">
              <a:buFontTx/>
              <a:buChar char="-"/>
            </a:pPr>
            <a:r>
              <a:rPr lang="en-US" dirty="0"/>
              <a:t>From back to front. But 1 row skipped so passengers don’t block each other</a:t>
            </a:r>
          </a:p>
          <a:p>
            <a:pPr marL="628650" lvl="1" indent="-171450">
              <a:buFontTx/>
              <a:buChar char="-"/>
            </a:pPr>
            <a:r>
              <a:rPr lang="en-US" dirty="0"/>
              <a:t>Explain image</a:t>
            </a:r>
          </a:p>
          <a:p>
            <a:pPr marL="628650" lvl="1" indent="-171450">
              <a:buFontTx/>
              <a:buChar char="-"/>
            </a:pPr>
            <a:r>
              <a:rPr lang="en-US" dirty="0"/>
              <a:t>See in simulation animation later</a:t>
            </a:r>
          </a:p>
          <a:p>
            <a:pPr marL="171450" lvl="0" indent="-171450">
              <a:buFontTx/>
              <a:buChar char="-"/>
            </a:pPr>
            <a:r>
              <a:rPr lang="en-US" dirty="0"/>
              <a:t>We call this skipping of rows alternation. Board back to front skipping n, n alternation. Here 1 (</a:t>
            </a:r>
            <a:r>
              <a:rPr lang="en-US" dirty="0" err="1"/>
              <a:t>steffen</a:t>
            </a:r>
            <a:r>
              <a:rPr lang="en-US" dirty="0"/>
              <a:t>)</a:t>
            </a:r>
          </a:p>
          <a:p>
            <a:pPr marL="171450" lvl="0" indent="-171450">
              <a:buFontTx/>
              <a:buChar char="-"/>
            </a:pPr>
            <a:endParaRPr lang="en-US" dirty="0"/>
          </a:p>
          <a:p>
            <a:pPr marL="171450" lvl="0" indent="-171450">
              <a:buFontTx/>
              <a:buChar char="-"/>
            </a:pPr>
            <a:r>
              <a:rPr lang="en-US" dirty="0"/>
              <a:t>Time: 60 seconds</a:t>
            </a:r>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15</a:t>
            </a:fld>
            <a:endParaRPr lang="de-CH" dirty="0"/>
          </a:p>
        </p:txBody>
      </p:sp>
    </p:spTree>
    <p:extLst>
      <p:ext uri="{BB962C8B-B14F-4D97-AF65-F5344CB8AC3E}">
        <p14:creationId xmlns:p14="http://schemas.microsoft.com/office/powerpoint/2010/main" val="32323401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16</a:t>
            </a:fld>
            <a:endParaRPr lang="de-CH" dirty="0"/>
          </a:p>
        </p:txBody>
      </p:sp>
    </p:spTree>
    <p:extLst>
      <p:ext uri="{BB962C8B-B14F-4D97-AF65-F5344CB8AC3E}">
        <p14:creationId xmlns:p14="http://schemas.microsoft.com/office/powerpoint/2010/main" val="20038972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Similar airplane, 23 rows and 6 seats per row (skip)</a:t>
            </a:r>
          </a:p>
          <a:p>
            <a:pPr marL="171450" indent="-171450">
              <a:buFontTx/>
              <a:buChar char="-"/>
            </a:pPr>
            <a:r>
              <a:rPr lang="en-US" dirty="0"/>
              <a:t>Passenger load level at 100% (skip)</a:t>
            </a:r>
          </a:p>
          <a:p>
            <a:pPr marL="171450" indent="-171450">
              <a:buFontTx/>
              <a:buChar char="-"/>
            </a:pPr>
            <a:r>
              <a:rPr lang="en-US" dirty="0"/>
              <a:t>Luggage load level in our model is set to 90% (normal load for a full airplane) (skip) (Sag </a:t>
            </a:r>
            <a:r>
              <a:rPr lang="en-US" dirty="0" err="1"/>
              <a:t>einfach</a:t>
            </a:r>
            <a:r>
              <a:rPr lang="en-US" dirty="0"/>
              <a:t> same conditions)</a:t>
            </a:r>
          </a:p>
          <a:p>
            <a:pPr marL="171450" indent="-171450">
              <a:buFontTx/>
              <a:buChar char="-"/>
            </a:pPr>
            <a:r>
              <a:rPr lang="en-US" dirty="0"/>
              <a:t>5 Trials for each boarding method (Error bars 95% confidence interval)</a:t>
            </a:r>
          </a:p>
          <a:p>
            <a:pPr marL="171450" indent="-171450">
              <a:buFontTx/>
              <a:buChar char="-"/>
            </a:pPr>
            <a:r>
              <a:rPr lang="en-US" dirty="0"/>
              <a:t>Our boarding times are generally lower. </a:t>
            </a:r>
          </a:p>
          <a:p>
            <a:pPr marL="628650" lvl="1" indent="-171450">
              <a:buFontTx/>
              <a:buChar char="-"/>
            </a:pPr>
            <a:r>
              <a:rPr lang="en-US" dirty="0"/>
              <a:t>Probably because of the different ways luggage is handled </a:t>
            </a:r>
          </a:p>
          <a:p>
            <a:pPr marL="628650" lvl="1" indent="-171450">
              <a:buFontTx/>
              <a:buChar char="-"/>
            </a:pPr>
            <a:r>
              <a:rPr lang="en-US" dirty="0"/>
              <a:t>In our model the time it takes to store luggage does not increase the fuller the compartments are</a:t>
            </a:r>
          </a:p>
          <a:p>
            <a:pPr marL="628650" lvl="1" indent="-171450">
              <a:buFontTx/>
              <a:buChar char="-"/>
            </a:pPr>
            <a:r>
              <a:rPr lang="en-US" dirty="0"/>
              <a:t>Fewer pieces of luggage in our model</a:t>
            </a:r>
          </a:p>
          <a:p>
            <a:pPr marL="171450" lvl="0" indent="-171450">
              <a:buFontTx/>
              <a:buChar char="-"/>
            </a:pPr>
            <a:r>
              <a:rPr lang="en-US" dirty="0"/>
              <a:t>General relations between methods are preserved</a:t>
            </a:r>
          </a:p>
          <a:p>
            <a:pPr marL="171450" lvl="0" indent="-171450">
              <a:buFontTx/>
              <a:buChar char="-"/>
            </a:pPr>
            <a:endParaRPr lang="en-US" dirty="0"/>
          </a:p>
          <a:p>
            <a:pPr marL="171450" lvl="0" indent="-171450">
              <a:buFontTx/>
              <a:buChar char="-"/>
            </a:pPr>
            <a:r>
              <a:rPr lang="en-US" dirty="0"/>
              <a:t>Time: 45 sec</a:t>
            </a:r>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17</a:t>
            </a:fld>
            <a:endParaRPr lang="de-CH" dirty="0"/>
          </a:p>
        </p:txBody>
      </p:sp>
    </p:spTree>
    <p:extLst>
      <p:ext uri="{BB962C8B-B14F-4D97-AF65-F5344CB8AC3E}">
        <p14:creationId xmlns:p14="http://schemas.microsoft.com/office/powerpoint/2010/main" val="1687713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Planes</a:t>
            </a:r>
          </a:p>
          <a:p>
            <a:pPr marL="628650" lvl="1" indent="-171450">
              <a:buFontTx/>
              <a:buChar char="-"/>
            </a:pPr>
            <a:r>
              <a:rPr lang="en-US" dirty="0"/>
              <a:t>Airbus A320-200: </a:t>
            </a:r>
          </a:p>
          <a:p>
            <a:pPr marL="1085850" lvl="2" indent="-171450">
              <a:buFontTx/>
              <a:buChar char="-"/>
            </a:pPr>
            <a:r>
              <a:rPr lang="en-US" dirty="0"/>
              <a:t>Commonly used big short-haul plane</a:t>
            </a:r>
          </a:p>
          <a:p>
            <a:pPr marL="1085850" lvl="2" indent="-171450">
              <a:buFontTx/>
              <a:buChar char="-"/>
            </a:pPr>
            <a:r>
              <a:rPr lang="en-US" dirty="0"/>
              <a:t>Classic symmetric seat arrangement</a:t>
            </a:r>
          </a:p>
          <a:p>
            <a:pPr marL="628650" lvl="1" indent="-171450">
              <a:buFontTx/>
              <a:buChar char="-"/>
            </a:pPr>
            <a:r>
              <a:rPr lang="en-US" dirty="0"/>
              <a:t>Bombardier CS-100:</a:t>
            </a:r>
          </a:p>
          <a:p>
            <a:pPr marL="1085850" lvl="2" indent="-171450">
              <a:buFontTx/>
              <a:buChar char="-"/>
            </a:pPr>
            <a:r>
              <a:rPr lang="en-US" dirty="0"/>
              <a:t>Smaller than the Airbus </a:t>
            </a:r>
          </a:p>
          <a:p>
            <a:pPr marL="1085850" lvl="2" indent="-171450">
              <a:buFontTx/>
              <a:buChar char="-"/>
            </a:pPr>
            <a:r>
              <a:rPr lang="en-US" dirty="0"/>
              <a:t>Asymmetric seat arrangement </a:t>
            </a:r>
          </a:p>
          <a:p>
            <a:pPr marL="171450" lvl="0" indent="-171450">
              <a:buFontTx/>
              <a:buChar char="-"/>
            </a:pPr>
            <a:r>
              <a:rPr lang="en-US" dirty="0"/>
              <a:t>Comparison between the boarding times of the two planes:</a:t>
            </a:r>
          </a:p>
          <a:p>
            <a:pPr marL="628650" lvl="1" indent="-171450">
              <a:buFontTx/>
              <a:buChar char="-"/>
            </a:pPr>
            <a:r>
              <a:rPr lang="en-US" dirty="0"/>
              <a:t>There is obviously a size difference </a:t>
            </a:r>
          </a:p>
          <a:p>
            <a:pPr marL="628650" lvl="1" indent="-171450">
              <a:buFontTx/>
              <a:buChar char="-"/>
            </a:pPr>
            <a:r>
              <a:rPr lang="en-US" dirty="0"/>
              <a:t>Asymmetry did not have a noticeable effect on boarding times</a:t>
            </a:r>
          </a:p>
          <a:p>
            <a:pPr marL="628650" lvl="1" indent="-171450">
              <a:buFontTx/>
              <a:buChar char="-"/>
            </a:pPr>
            <a:r>
              <a:rPr lang="en-US" dirty="0"/>
              <a:t>But the difference in boarding times for different methods are more significant, therefore the chosen boarding method is more important for bigger airplanes as it has a greater effect</a:t>
            </a:r>
          </a:p>
          <a:p>
            <a:pPr marL="628650" lvl="1" indent="-171450">
              <a:buFontTx/>
              <a:buChar char="-"/>
            </a:pPr>
            <a:r>
              <a:rPr lang="en-US" dirty="0"/>
              <a:t>Real world impact</a:t>
            </a:r>
          </a:p>
          <a:p>
            <a:pPr marL="171450" lvl="0" indent="-171450">
              <a:buFontTx/>
              <a:buChar char="-"/>
            </a:pPr>
            <a:r>
              <a:rPr lang="en-US" dirty="0"/>
              <a:t>General information:</a:t>
            </a:r>
          </a:p>
          <a:p>
            <a:pPr marL="628650" lvl="1" indent="-171450">
              <a:buFontTx/>
              <a:buChar char="-"/>
            </a:pPr>
            <a:r>
              <a:rPr lang="en-US" dirty="0"/>
              <a:t>Steffen method performs the best across all other methods for both planes, around 42% faster than the most commonly used method Random </a:t>
            </a:r>
          </a:p>
          <a:p>
            <a:pPr marL="628650" lvl="1" indent="-171450">
              <a:buFontTx/>
              <a:buChar char="-"/>
            </a:pPr>
            <a:r>
              <a:rPr lang="en-US" dirty="0"/>
              <a:t>Nevertheless Random performed surprisingly well and is around the average time across all methods </a:t>
            </a:r>
            <a:r>
              <a:rPr lang="en-US" dirty="0" err="1"/>
              <a:t>testet</a:t>
            </a:r>
            <a:endParaRPr lang="en-US" dirty="0"/>
          </a:p>
          <a:p>
            <a:pPr marL="628650" lvl="1" indent="-171450">
              <a:buFontTx/>
              <a:buChar char="-"/>
            </a:pPr>
            <a:r>
              <a:rPr lang="en-US" dirty="0"/>
              <a:t>Furthermore random performed 4% faster than the fastest </a:t>
            </a:r>
            <a:r>
              <a:rPr lang="en-US" dirty="0" err="1"/>
              <a:t>by_block</a:t>
            </a:r>
            <a:r>
              <a:rPr lang="en-US" dirty="0"/>
              <a:t> version (these methods are commonly used on long haul flights)</a:t>
            </a:r>
          </a:p>
          <a:p>
            <a:pPr marL="628650" lvl="1" indent="-171450">
              <a:buFontTx/>
              <a:buChar char="-"/>
            </a:pPr>
            <a:r>
              <a:rPr lang="en-US" dirty="0"/>
              <a:t>Contribution: Block boarding should not be used in the real world for short haul flights, different with bigger airplanes (multiple aisles etc.)</a:t>
            </a:r>
          </a:p>
          <a:p>
            <a:pPr marL="628650" lvl="1" indent="-171450">
              <a:buFontTx/>
              <a:buChar char="-"/>
            </a:pPr>
            <a:endParaRPr lang="en-US" dirty="0"/>
          </a:p>
          <a:p>
            <a:pPr marL="171450" lvl="0" indent="-171450">
              <a:buFontTx/>
              <a:buChar char="-"/>
            </a:pPr>
            <a:r>
              <a:rPr lang="en-US" dirty="0"/>
              <a:t>Time: 90</a:t>
            </a:r>
          </a:p>
          <a:p>
            <a:pPr marL="171450" lvl="0" indent="-171450">
              <a:buFontTx/>
              <a:buChar char="-"/>
            </a:pPr>
            <a:endParaRPr lang="en-US" dirty="0"/>
          </a:p>
          <a:p>
            <a:pPr marL="628650" lvl="1" indent="-171450">
              <a:buFontTx/>
              <a:buChar char="-"/>
            </a:pPr>
            <a:endParaRPr lang="en-US" dirty="0"/>
          </a:p>
          <a:p>
            <a:pPr marL="171450" lvl="0" indent="-171450">
              <a:buFontTx/>
              <a:buChar char="-"/>
            </a:pPr>
            <a:endParaRPr lang="en-US" dirty="0"/>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18</a:t>
            </a:fld>
            <a:endParaRPr lang="de-CH" dirty="0"/>
          </a:p>
        </p:txBody>
      </p:sp>
    </p:spTree>
    <p:extLst>
      <p:ext uri="{BB962C8B-B14F-4D97-AF65-F5344CB8AC3E}">
        <p14:creationId xmlns:p14="http://schemas.microsoft.com/office/powerpoint/2010/main" val="934187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GB" sz="1200" kern="1200" dirty="0">
                <a:solidFill>
                  <a:schemeClr val="tx1"/>
                </a:solidFill>
                <a:effectLst/>
                <a:latin typeface="Arial" panose="020B0604020202020204" pitchFamily="34" charset="0"/>
                <a:ea typeface="+mn-ea"/>
                <a:cs typeface="+mn-cs"/>
              </a:rPr>
              <a:t>Alternation plays a very key role in the efficiency of methods and can cause significant differences in experienced boarding times.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We noticed that for methods which differentiate themselves from each other only in the alternation, the boarding time first decreases with an increasing alternation and then starts to increase again. </a:t>
            </a:r>
            <a:endParaRPr lang="en-GB" dirty="0"/>
          </a:p>
          <a:p>
            <a:pPr marL="171450" indent="-171450">
              <a:buFontTx/>
              <a:buChar char="-"/>
            </a:pPr>
            <a:r>
              <a:rPr lang="en-GB" sz="1200" kern="1200" dirty="0">
                <a:solidFill>
                  <a:schemeClr val="tx1"/>
                </a:solidFill>
                <a:effectLst/>
                <a:latin typeface="Arial" panose="020B0604020202020204" pitchFamily="34" charset="0"/>
                <a:ea typeface="+mn-ea"/>
                <a:cs typeface="+mn-cs"/>
              </a:rPr>
              <a:t>This is most noticeable for the class </a:t>
            </a:r>
            <a:r>
              <a:rPr lang="en-GB" sz="1200" kern="1200" dirty="0" err="1">
                <a:solidFill>
                  <a:schemeClr val="tx1"/>
                </a:solidFill>
                <a:effectLst/>
                <a:latin typeface="Arial" panose="020B0604020202020204" pitchFamily="34" charset="0"/>
                <a:ea typeface="+mn-ea"/>
                <a:cs typeface="+mn-cs"/>
              </a:rPr>
              <a:t>by_row</a:t>
            </a:r>
            <a:endParaRPr lang="en-GB" sz="1200" kern="1200" dirty="0">
              <a:solidFill>
                <a:schemeClr val="tx1"/>
              </a:solidFill>
              <a:effectLst/>
              <a:latin typeface="Arial" panose="020B0604020202020204" pitchFamily="34" charset="0"/>
              <a:ea typeface="+mn-ea"/>
              <a:cs typeface="+mn-cs"/>
            </a:endParaRPr>
          </a:p>
          <a:p>
            <a:pPr marL="171450" indent="-171450">
              <a:buFontTx/>
              <a:buChar char="-"/>
            </a:pPr>
            <a:r>
              <a:rPr lang="en-GB" sz="1200" kern="1200" dirty="0">
                <a:solidFill>
                  <a:schemeClr val="tx1"/>
                </a:solidFill>
                <a:effectLst/>
                <a:latin typeface="Arial" panose="020B0604020202020204" pitchFamily="34" charset="0"/>
                <a:ea typeface="+mn-ea"/>
                <a:cs typeface="+mn-cs"/>
              </a:rPr>
              <a:t>Key reason is the number of aisle congestions caused by agents storing their luggage or sitting down.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Alternation decreases the number of row congestions between people from different rows at the expense of space in the aisle. When we start to increase alternation, there will be more space in the aisle between agents that sit in different rows up to the point where the two rows that follow each other in the boarding sequence can board concurrently, at this point the boarding time is the lowest, now any further increase in alternation will cause the boarding time to increase again because there will be empty more and more unused empty space. This causes the observed effect.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Contribution: Alternation can positively and negatively affect boarding time, so careful analysis is required</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sz="1200" kern="1200" dirty="0">
              <a:solidFill>
                <a:schemeClr val="tx1"/>
              </a:solidFill>
              <a:effectLst/>
              <a:latin typeface="Arial" panose="020B0604020202020204" pitchFamily="34" charset="0"/>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err="1">
                <a:solidFill>
                  <a:schemeClr val="tx1"/>
                </a:solidFill>
                <a:effectLst/>
                <a:latin typeface="Arial" panose="020B0604020202020204" pitchFamily="34" charset="0"/>
                <a:ea typeface="+mn-ea"/>
                <a:cs typeface="+mn-cs"/>
              </a:rPr>
              <a:t>bting</a:t>
            </a:r>
            <a:r>
              <a:rPr lang="en-GB" sz="1200" kern="1200" dirty="0">
                <a:solidFill>
                  <a:schemeClr val="tx1"/>
                </a:solidFill>
                <a:effectLst/>
                <a:latin typeface="Arial" panose="020B0604020202020204" pitchFamily="34" charset="0"/>
                <a:ea typeface="+mn-ea"/>
                <a:cs typeface="+mn-cs"/>
              </a:rPr>
              <a:t> die </a:t>
            </a:r>
            <a:r>
              <a:rPr lang="en-GB" sz="1200" kern="1200" dirty="0" err="1">
                <a:solidFill>
                  <a:schemeClr val="tx1"/>
                </a:solidFill>
                <a:effectLst/>
                <a:latin typeface="Arial" panose="020B0604020202020204" pitchFamily="34" charset="0"/>
                <a:ea typeface="+mn-ea"/>
                <a:cs typeface="+mn-cs"/>
              </a:rPr>
              <a:t>scheisse</a:t>
            </a:r>
            <a:r>
              <a:rPr lang="en-GB" sz="1200" kern="1200" dirty="0">
                <a:solidFill>
                  <a:schemeClr val="tx1"/>
                </a:solidFill>
                <a:effectLst/>
                <a:latin typeface="Arial" panose="020B0604020202020204" pitchFamily="34" charset="0"/>
                <a:ea typeface="+mn-ea"/>
                <a:cs typeface="+mn-cs"/>
              </a:rPr>
              <a:t> auf den </a:t>
            </a:r>
            <a:r>
              <a:rPr lang="en-GB" sz="1200" kern="1200" dirty="0" err="1">
                <a:solidFill>
                  <a:schemeClr val="tx1"/>
                </a:solidFill>
                <a:effectLst/>
                <a:latin typeface="Arial" panose="020B0604020202020204" pitchFamily="34" charset="0"/>
                <a:ea typeface="+mn-ea"/>
                <a:cs typeface="+mn-cs"/>
              </a:rPr>
              <a:t>punkt</a:t>
            </a:r>
            <a:endParaRPr lang="en-GB" sz="1200" kern="1200" dirty="0">
              <a:solidFill>
                <a:schemeClr val="tx1"/>
              </a:solidFill>
              <a:effectLst/>
              <a:latin typeface="Arial" panose="020B0604020202020204" pitchFamily="34" charset="0"/>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err="1">
                <a:solidFill>
                  <a:schemeClr val="tx1"/>
                </a:solidFill>
                <a:effectLst/>
                <a:latin typeface="Arial" panose="020B0604020202020204" pitchFamily="34" charset="0"/>
                <a:ea typeface="+mn-ea"/>
                <a:cs typeface="+mn-cs"/>
              </a:rPr>
              <a:t>warum</a:t>
            </a:r>
            <a:r>
              <a:rPr lang="en-GB" sz="1200" kern="1200" dirty="0">
                <a:solidFill>
                  <a:schemeClr val="tx1"/>
                </a:solidFill>
                <a:effectLst/>
                <a:latin typeface="Arial" panose="020B0604020202020204" pitchFamily="34" charset="0"/>
                <a:ea typeface="+mn-ea"/>
                <a:cs typeface="+mn-cs"/>
              </a:rPr>
              <a:t> enabled alternation concurrent boarding</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sz="1200" kern="1200" dirty="0">
              <a:solidFill>
                <a:schemeClr val="tx1"/>
              </a:solidFill>
              <a:effectLst/>
              <a:latin typeface="Arial" panose="020B0604020202020204" pitchFamily="34" charset="0"/>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Time: 90</a:t>
            </a:r>
            <a:endParaRPr lang="en-GB" dirty="0"/>
          </a:p>
          <a:p>
            <a:pPr marL="171450" indent="-171450">
              <a:buFontTx/>
              <a:buChar char="-"/>
            </a:pPr>
            <a:endParaRPr lang="en-GB"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19</a:t>
            </a:fld>
            <a:endParaRPr lang="de-CH" dirty="0"/>
          </a:p>
        </p:txBody>
      </p:sp>
    </p:spTree>
    <p:extLst>
      <p:ext uri="{BB962C8B-B14F-4D97-AF65-F5344CB8AC3E}">
        <p14:creationId xmlns:p14="http://schemas.microsoft.com/office/powerpoint/2010/main" val="3680020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Relevance:</a:t>
            </a:r>
          </a:p>
          <a:p>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Business model budget airlines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More efficient use of planes and gates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Economical benefits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Minimizing Turn Time</a:t>
            </a:r>
          </a:p>
          <a:p>
            <a:pPr marL="171450" indent="-171450">
              <a:buFontTx/>
              <a:buChar char="-"/>
            </a:pPr>
            <a:r>
              <a:rPr lang="en-US" dirty="0"/>
              <a:t>Boarding as a main bottleneck</a:t>
            </a:r>
          </a:p>
          <a:p>
            <a:pPr marL="171450" indent="-171450">
              <a:buFontTx/>
              <a:buChar char="-"/>
            </a:pPr>
            <a:r>
              <a:rPr lang="en-US" dirty="0"/>
              <a:t>Boarding is often inefficient</a:t>
            </a:r>
          </a:p>
          <a:p>
            <a:pPr marL="171450" indent="-171450">
              <a:buFontTx/>
              <a:buChar char="-"/>
            </a:pPr>
            <a:r>
              <a:rPr lang="en-US" dirty="0"/>
              <a:t>How can we optimize?</a:t>
            </a:r>
          </a:p>
          <a:p>
            <a:pPr marL="171450" indent="-171450">
              <a:buFontTx/>
              <a:buChar char="-"/>
            </a:pPr>
            <a:r>
              <a:rPr lang="en-US" dirty="0"/>
              <a:t>Next slide methods and </a:t>
            </a:r>
            <a:r>
              <a:rPr lang="en-US" dirty="0" err="1"/>
              <a:t>beus</a:t>
            </a:r>
            <a:endParaRPr lang="en-US" dirty="0"/>
          </a:p>
          <a:p>
            <a:pPr marL="171450" indent="-171450">
              <a:buFontTx/>
              <a:buChar char="-"/>
            </a:pPr>
            <a:endParaRPr lang="en-US" dirty="0"/>
          </a:p>
          <a:p>
            <a:pPr marL="171450" indent="-171450">
              <a:buFontTx/>
              <a:buChar char="-"/>
            </a:pPr>
            <a:r>
              <a:rPr lang="en-US" dirty="0"/>
              <a:t>Time: 30</a:t>
            </a:r>
          </a:p>
          <a:p>
            <a:pPr marL="171450" indent="-171450">
              <a:buFontTx/>
              <a:buChar char="-"/>
            </a:pPr>
            <a:endParaRPr lang="en-US" dirty="0"/>
          </a:p>
          <a:p>
            <a:pPr marL="171450" indent="-171450">
              <a:buFontTx/>
              <a:buChar char="-"/>
            </a:pPr>
            <a:endParaRPr lang="en-US" dirty="0"/>
          </a:p>
          <a:p>
            <a:pPr marL="171450" indent="-171450">
              <a:buFontTx/>
              <a:buChar char="-"/>
            </a:pPr>
            <a:endParaRPr lang="en-US"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a:t>
            </a:fld>
            <a:endParaRPr lang="de-CH" dirty="0"/>
          </a:p>
        </p:txBody>
      </p:sp>
    </p:spTree>
    <p:extLst>
      <p:ext uri="{BB962C8B-B14F-4D97-AF65-F5344CB8AC3E}">
        <p14:creationId xmlns:p14="http://schemas.microsoft.com/office/powerpoint/2010/main" val="11491111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Talk about different </a:t>
            </a:r>
            <a:r>
              <a:rPr lang="en-US" dirty="0" err="1"/>
              <a:t>colours</a:t>
            </a:r>
            <a:r>
              <a:rPr lang="en-US" dirty="0"/>
              <a:t> and what they mean</a:t>
            </a:r>
          </a:p>
          <a:p>
            <a:pPr marL="171450" indent="-171450">
              <a:buFontTx/>
              <a:buChar char="-"/>
            </a:pPr>
            <a:r>
              <a:rPr lang="en-US" dirty="0"/>
              <a:t>Random: 29 min</a:t>
            </a:r>
          </a:p>
          <a:p>
            <a:pPr marL="171450" indent="-171450">
              <a:buFontTx/>
              <a:buChar char="-"/>
            </a:pPr>
            <a:r>
              <a:rPr lang="en-US" dirty="0"/>
              <a:t>Steffen: 19 min</a:t>
            </a:r>
          </a:p>
          <a:p>
            <a:pPr marL="171450" indent="-171450">
              <a:buFontTx/>
              <a:buChar char="-"/>
            </a:pPr>
            <a:r>
              <a:rPr lang="en-US" dirty="0"/>
              <a:t>Concurrency is key for </a:t>
            </a:r>
            <a:r>
              <a:rPr lang="en-US" dirty="0" err="1"/>
              <a:t>steffen</a:t>
            </a:r>
            <a:r>
              <a:rPr lang="en-US" dirty="0"/>
              <a:t> </a:t>
            </a:r>
          </a:p>
          <a:p>
            <a:pPr marL="171450" indent="-171450">
              <a:buFontTx/>
              <a:buChar char="-"/>
            </a:pPr>
            <a:endParaRPr lang="en-US" dirty="0"/>
          </a:p>
          <a:p>
            <a:pPr marL="171450" indent="-171450">
              <a:buFontTx/>
              <a:buChar char="-"/>
            </a:pPr>
            <a:r>
              <a:rPr lang="en-US" dirty="0"/>
              <a:t>Time: 40</a:t>
            </a:r>
          </a:p>
        </p:txBody>
      </p:sp>
      <p:sp>
        <p:nvSpPr>
          <p:cNvPr id="4" name="Slide Number Placeholder 3"/>
          <p:cNvSpPr>
            <a:spLocks noGrp="1"/>
          </p:cNvSpPr>
          <p:nvPr>
            <p:ph type="sldNum" sz="quarter" idx="5"/>
          </p:nvPr>
        </p:nvSpPr>
        <p:spPr/>
        <p:txBody>
          <a:bodyPr/>
          <a:lstStyle/>
          <a:p>
            <a:fld id="{A51C0C35-A9A2-4EFD-9BAF-1E52E29E03D1}" type="slidenum">
              <a:rPr lang="de-CH" smtClean="0"/>
              <a:pPr/>
              <a:t>20</a:t>
            </a:fld>
            <a:endParaRPr lang="de-CH" dirty="0"/>
          </a:p>
        </p:txBody>
      </p:sp>
    </p:spTree>
    <p:extLst>
      <p:ext uri="{BB962C8B-B14F-4D97-AF65-F5344CB8AC3E}">
        <p14:creationId xmlns:p14="http://schemas.microsoft.com/office/powerpoint/2010/main" val="5131896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The faster the boarding method, the lower the average individual boarding time</a:t>
            </a:r>
          </a:p>
          <a:p>
            <a:pPr marL="171450" indent="-171450">
              <a:buFontTx/>
              <a:buChar char="-"/>
            </a:pPr>
            <a:r>
              <a:rPr lang="en-US" dirty="0"/>
              <a:t>Despite the very different plane configurations, the bombardier having a lot fewer seats than the Airbus, the faster the methods the closer the individual boarding times are together</a:t>
            </a:r>
          </a:p>
          <a:p>
            <a:pPr marL="171450" indent="-171450">
              <a:buFontTx/>
              <a:buChar char="-"/>
            </a:pPr>
            <a:r>
              <a:rPr lang="en-US" dirty="0"/>
              <a:t>This results in almost the exactly equal boarding times for the fastest method Steffen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The reason for that is that </a:t>
            </a:r>
            <a:r>
              <a:rPr lang="en-GB" sz="1200" kern="1200" dirty="0">
                <a:solidFill>
                  <a:schemeClr val="tx1"/>
                </a:solidFill>
                <a:effectLst/>
                <a:latin typeface="Arial" panose="020B0604020202020204" pitchFamily="34" charset="0"/>
                <a:ea typeface="+mn-ea"/>
                <a:cs typeface="+mn-cs"/>
              </a:rPr>
              <a:t>because due to the decreasing number of congestions, the actors are almost able to walk directly towards their seat in the fastest methods.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There is a strong correlation between the total and average individual boarding times, supported by the fact that the R^2 value is greater than 90%</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For airlines this shows using a faster boarding method will result in faster individual boarding times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sz="1200" kern="1200" dirty="0">
              <a:solidFill>
                <a:schemeClr val="tx1"/>
              </a:solidFill>
              <a:effectLst/>
              <a:latin typeface="Arial" panose="020B0604020202020204" pitchFamily="34" charset="0"/>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Time: 45</a:t>
            </a:r>
            <a:endParaRPr lang="en-GB"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21</a:t>
            </a:fld>
            <a:endParaRPr lang="de-CH" dirty="0"/>
          </a:p>
        </p:txBody>
      </p:sp>
    </p:spTree>
    <p:extLst>
      <p:ext uri="{BB962C8B-B14F-4D97-AF65-F5344CB8AC3E}">
        <p14:creationId xmlns:p14="http://schemas.microsoft.com/office/powerpoint/2010/main" val="33446524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Luggage has a greater effect on Steffen than on Random because there are generally almost no row congestions in the aisle caused by people sitting down, so greater effect of luggage interferences.</a:t>
            </a:r>
          </a:p>
          <a:p>
            <a:pPr marL="171450" indent="-171450">
              <a:buFontTx/>
              <a:buChar char="-"/>
            </a:pPr>
            <a:r>
              <a:rPr lang="en-US" dirty="0"/>
              <a:t>For random there is no general order that would avoid passenger congestions</a:t>
            </a:r>
          </a:p>
          <a:p>
            <a:pPr marL="171450" indent="-171450">
              <a:buFontTx/>
              <a:buChar char="-"/>
            </a:pPr>
            <a:r>
              <a:rPr lang="en-US" dirty="0"/>
              <a:t>This is also why the confidence interval (95%) increases for Steffen but remains at a constant level for random (general randomness)</a:t>
            </a:r>
          </a:p>
          <a:p>
            <a:pPr marL="171450" indent="-171450">
              <a:buFontTx/>
              <a:buChar char="-"/>
            </a:pPr>
            <a:r>
              <a:rPr lang="en-US" dirty="0"/>
              <a:t>Maybe some Contributions</a:t>
            </a:r>
          </a:p>
          <a:p>
            <a:pPr marL="171450" indent="-171450">
              <a:buFontTx/>
              <a:buChar char="-"/>
            </a:pPr>
            <a:endParaRPr lang="en-US" dirty="0"/>
          </a:p>
          <a:p>
            <a:pPr marL="171450" indent="-171450">
              <a:buFontTx/>
              <a:buChar char="-"/>
            </a:pPr>
            <a:r>
              <a:rPr lang="en-US" dirty="0"/>
              <a:t>Time: 30</a:t>
            </a:r>
          </a:p>
        </p:txBody>
      </p:sp>
      <p:sp>
        <p:nvSpPr>
          <p:cNvPr id="4" name="Slide Number Placeholder 3"/>
          <p:cNvSpPr>
            <a:spLocks noGrp="1"/>
          </p:cNvSpPr>
          <p:nvPr>
            <p:ph type="sldNum" sz="quarter" idx="5"/>
          </p:nvPr>
        </p:nvSpPr>
        <p:spPr/>
        <p:txBody>
          <a:bodyPr/>
          <a:lstStyle/>
          <a:p>
            <a:fld id="{A51C0C35-A9A2-4EFD-9BAF-1E52E29E03D1}" type="slidenum">
              <a:rPr lang="de-CH" smtClean="0"/>
              <a:pPr/>
              <a:t>22</a:t>
            </a:fld>
            <a:endParaRPr lang="de-CH" dirty="0"/>
          </a:p>
        </p:txBody>
      </p:sp>
    </p:spTree>
    <p:extLst>
      <p:ext uri="{BB962C8B-B14F-4D97-AF65-F5344CB8AC3E}">
        <p14:creationId xmlns:p14="http://schemas.microsoft.com/office/powerpoint/2010/main" val="30174510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23</a:t>
            </a:fld>
            <a:endParaRPr lang="de-CH" dirty="0"/>
          </a:p>
        </p:txBody>
      </p:sp>
    </p:spTree>
    <p:extLst>
      <p:ext uri="{BB962C8B-B14F-4D97-AF65-F5344CB8AC3E}">
        <p14:creationId xmlns:p14="http://schemas.microsoft.com/office/powerpoint/2010/main" val="6270584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Alternation enables concurrency.</a:t>
            </a:r>
          </a:p>
          <a:p>
            <a:r>
              <a:rPr lang="en-US" dirty="0"/>
              <a:t>- Conclusions were already mentioned in result analysis</a:t>
            </a:r>
          </a:p>
          <a:p>
            <a:r>
              <a:rPr lang="en-US" dirty="0"/>
              <a:t>Time: 20 ( 5)</a:t>
            </a:r>
          </a:p>
        </p:txBody>
      </p:sp>
      <p:sp>
        <p:nvSpPr>
          <p:cNvPr id="4" name="Slide Number Placeholder 3"/>
          <p:cNvSpPr>
            <a:spLocks noGrp="1"/>
          </p:cNvSpPr>
          <p:nvPr>
            <p:ph type="sldNum" sz="quarter" idx="5"/>
          </p:nvPr>
        </p:nvSpPr>
        <p:spPr/>
        <p:txBody>
          <a:bodyPr/>
          <a:lstStyle/>
          <a:p>
            <a:fld id="{A51C0C35-A9A2-4EFD-9BAF-1E52E29E03D1}" type="slidenum">
              <a:rPr lang="de-CH" smtClean="0"/>
              <a:pPr/>
              <a:t>24</a:t>
            </a:fld>
            <a:endParaRPr lang="de-CH" dirty="0"/>
          </a:p>
        </p:txBody>
      </p:sp>
    </p:spTree>
    <p:extLst>
      <p:ext uri="{BB962C8B-B14F-4D97-AF65-F5344CB8AC3E}">
        <p14:creationId xmlns:p14="http://schemas.microsoft.com/office/powerpoint/2010/main" val="433499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Uniform actors: </a:t>
            </a:r>
            <a:r>
              <a:rPr lang="en-US" dirty="0" err="1"/>
              <a:t>personalaity</a:t>
            </a:r>
            <a:r>
              <a:rPr lang="en-US" dirty="0"/>
              <a:t>, groups, sizes etc.</a:t>
            </a:r>
          </a:p>
          <a:p>
            <a:pPr marL="171450" indent="-171450">
              <a:buFontTx/>
              <a:buChar char="-"/>
            </a:pPr>
            <a:endParaRPr lang="en-US" dirty="0"/>
          </a:p>
          <a:p>
            <a:pPr marL="171450" indent="-171450">
              <a:buFontTx/>
              <a:buChar char="-"/>
            </a:pPr>
            <a:r>
              <a:rPr lang="en-US" dirty="0"/>
              <a:t>Time: 30</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25</a:t>
            </a:fld>
            <a:endParaRPr lang="de-CH" dirty="0"/>
          </a:p>
        </p:txBody>
      </p:sp>
    </p:spTree>
    <p:extLst>
      <p:ext uri="{BB962C8B-B14F-4D97-AF65-F5344CB8AC3E}">
        <p14:creationId xmlns:p14="http://schemas.microsoft.com/office/powerpoint/2010/main" val="31800557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Key attribute: travelling in groups </a:t>
            </a:r>
          </a:p>
          <a:p>
            <a:pPr marL="171450" indent="-171450">
              <a:buFontTx/>
              <a:buChar char="-"/>
            </a:pPr>
            <a:r>
              <a:rPr lang="en-US" dirty="0"/>
              <a:t>Two story planes, multiple aisles, multiple entrances</a:t>
            </a:r>
          </a:p>
          <a:p>
            <a:pPr marL="171450" indent="-171450">
              <a:buFontTx/>
              <a:buChar char="-"/>
            </a:pPr>
            <a:r>
              <a:rPr lang="en-US" dirty="0"/>
              <a:t>for the last point only say that it will give better data</a:t>
            </a:r>
          </a:p>
          <a:p>
            <a:pPr marL="171450" indent="-171450">
              <a:buFontTx/>
              <a:buChar char="-"/>
            </a:pPr>
            <a:endParaRPr lang="en-US" dirty="0"/>
          </a:p>
          <a:p>
            <a:pPr marL="171450" indent="-171450">
              <a:buFontTx/>
              <a:buChar char="-"/>
            </a:pPr>
            <a:r>
              <a:rPr lang="en-US" dirty="0"/>
              <a:t>Time: 30</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26</a:t>
            </a:fld>
            <a:endParaRPr lang="de-CH" dirty="0"/>
          </a:p>
        </p:txBody>
      </p:sp>
    </p:spTree>
    <p:extLst>
      <p:ext uri="{BB962C8B-B14F-4D97-AF65-F5344CB8AC3E}">
        <p14:creationId xmlns:p14="http://schemas.microsoft.com/office/powerpoint/2010/main" val="26932491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27</a:t>
            </a:fld>
            <a:endParaRPr lang="de-CH" dirty="0"/>
          </a:p>
        </p:txBody>
      </p:sp>
    </p:spTree>
    <p:extLst>
      <p:ext uri="{BB962C8B-B14F-4D97-AF65-F5344CB8AC3E}">
        <p14:creationId xmlns:p14="http://schemas.microsoft.com/office/powerpoint/2010/main" val="14128045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28</a:t>
            </a:fld>
            <a:endParaRPr lang="de-CH" dirty="0"/>
          </a:p>
        </p:txBody>
      </p:sp>
    </p:spTree>
    <p:extLst>
      <p:ext uri="{BB962C8B-B14F-4D97-AF65-F5344CB8AC3E}">
        <p14:creationId xmlns:p14="http://schemas.microsoft.com/office/powerpoint/2010/main" val="2497027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30 seconds</a:t>
            </a:r>
          </a:p>
        </p:txBody>
      </p:sp>
      <p:sp>
        <p:nvSpPr>
          <p:cNvPr id="4" name="Slide Number Placeholder 3"/>
          <p:cNvSpPr>
            <a:spLocks noGrp="1"/>
          </p:cNvSpPr>
          <p:nvPr>
            <p:ph type="sldNum" sz="quarter" idx="5"/>
          </p:nvPr>
        </p:nvSpPr>
        <p:spPr/>
        <p:txBody>
          <a:bodyPr/>
          <a:lstStyle/>
          <a:p>
            <a:fld id="{A51C0C35-A9A2-4EFD-9BAF-1E52E29E03D1}" type="slidenum">
              <a:rPr lang="de-CH" smtClean="0"/>
              <a:pPr/>
              <a:t>3</a:t>
            </a:fld>
            <a:endParaRPr lang="de-CH" dirty="0"/>
          </a:p>
        </p:txBody>
      </p:sp>
    </p:spTree>
    <p:extLst>
      <p:ext uri="{BB962C8B-B14F-4D97-AF65-F5344CB8AC3E}">
        <p14:creationId xmlns:p14="http://schemas.microsoft.com/office/powerpoint/2010/main" val="18772780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Agent based model</a:t>
            </a:r>
          </a:p>
          <a:p>
            <a:pPr marL="628650" lvl="1" indent="-171450">
              <a:buFontTx/>
              <a:buChar char="-"/>
            </a:pPr>
            <a:r>
              <a:rPr lang="en-US" dirty="0"/>
              <a:t>Python</a:t>
            </a:r>
          </a:p>
          <a:p>
            <a:pPr marL="628650" lvl="1" indent="-171450">
              <a:buFontTx/>
              <a:buChar char="-"/>
            </a:pPr>
            <a:r>
              <a:rPr lang="en-US" dirty="0"/>
              <a:t>Models passengers’ behavior in aisle/plane</a:t>
            </a:r>
          </a:p>
          <a:p>
            <a:pPr marL="628650" lvl="1" indent="-171450">
              <a:buFontTx/>
              <a:buChar char="-"/>
            </a:pPr>
            <a:r>
              <a:rPr lang="en-US" dirty="0"/>
              <a:t>Airplane and passengers can be configured</a:t>
            </a:r>
          </a:p>
          <a:p>
            <a:pPr marL="628650" lvl="1" indent="-171450">
              <a:buFontTx/>
              <a:buChar char="-"/>
            </a:pPr>
            <a:r>
              <a:rPr lang="en-US" dirty="0"/>
              <a:t>Animation included to see what happens, new insight on reasons</a:t>
            </a:r>
          </a:p>
          <a:p>
            <a:pPr marL="171450" lvl="0" indent="-171450">
              <a:buFontTx/>
              <a:buChar char="-"/>
            </a:pPr>
            <a:r>
              <a:rPr lang="en-US" dirty="0"/>
              <a:t>Reproduce Van </a:t>
            </a:r>
            <a:r>
              <a:rPr lang="en-US" dirty="0" err="1"/>
              <a:t>Landeghem</a:t>
            </a:r>
            <a:r>
              <a:rPr lang="en-US" dirty="0"/>
              <a:t> and </a:t>
            </a:r>
            <a:r>
              <a:rPr lang="en-US" dirty="0" err="1"/>
              <a:t>Beuselincks</a:t>
            </a:r>
            <a:r>
              <a:rPr lang="en-US" dirty="0"/>
              <a:t> results</a:t>
            </a:r>
          </a:p>
          <a:p>
            <a:pPr marL="628650" lvl="1" indent="-171450">
              <a:buFontTx/>
              <a:buChar char="-"/>
            </a:pPr>
            <a:r>
              <a:rPr lang="en-US" dirty="0"/>
              <a:t>See if our model valid</a:t>
            </a:r>
          </a:p>
          <a:p>
            <a:pPr marL="628650" lvl="1" indent="-171450">
              <a:buFontTx/>
              <a:buChar char="-"/>
            </a:pPr>
            <a:r>
              <a:rPr lang="en-US" dirty="0"/>
              <a:t>Base to our model</a:t>
            </a:r>
          </a:p>
          <a:p>
            <a:pPr marL="171450" lvl="0" indent="-171450">
              <a:buFontTx/>
              <a:buChar char="-"/>
            </a:pPr>
            <a:r>
              <a:rPr lang="en-US" dirty="0"/>
              <a:t>Compare the effectiveness of various boarding methods</a:t>
            </a:r>
          </a:p>
          <a:p>
            <a:pPr marL="628650" lvl="1" indent="-171450">
              <a:buFontTx/>
              <a:buChar char="-"/>
            </a:pPr>
            <a:r>
              <a:rPr lang="en-US" dirty="0"/>
              <a:t>On two commonly used short haul planes (in swiss fleet) (because there turn time most relevant)</a:t>
            </a:r>
          </a:p>
          <a:p>
            <a:pPr marL="628650" lvl="1" indent="-171450">
              <a:buFontTx/>
              <a:buChar char="-"/>
            </a:pPr>
            <a:r>
              <a:rPr lang="en-US" dirty="0"/>
              <a:t>With different passenger loads</a:t>
            </a:r>
          </a:p>
          <a:p>
            <a:pPr marL="628650" lvl="1" indent="-171450">
              <a:buFontTx/>
              <a:buChar char="-"/>
            </a:pPr>
            <a:r>
              <a:rPr lang="en-US" dirty="0"/>
              <a:t>(Total boarding time, average individual boarding time)</a:t>
            </a:r>
          </a:p>
          <a:p>
            <a:pPr marL="628650" lvl="1" indent="-171450">
              <a:buFontTx/>
              <a:buChar char="-"/>
            </a:pPr>
            <a:r>
              <a:rPr lang="en-US" dirty="0"/>
              <a:t>We verify that </a:t>
            </a:r>
            <a:r>
              <a:rPr lang="en-US" dirty="0" err="1"/>
              <a:t>steffen</a:t>
            </a:r>
            <a:r>
              <a:rPr lang="en-US" dirty="0"/>
              <a:t> is fastest method</a:t>
            </a:r>
          </a:p>
          <a:p>
            <a:pPr marL="628650" lvl="1" indent="-171450">
              <a:buFontTx/>
              <a:buChar char="-"/>
            </a:pPr>
            <a:r>
              <a:rPr lang="en-US" dirty="0"/>
              <a:t>Find important factors</a:t>
            </a:r>
          </a:p>
          <a:p>
            <a:pPr marL="171450" lvl="0" indent="-171450">
              <a:buFontTx/>
              <a:buChar char="-"/>
            </a:pPr>
            <a:r>
              <a:rPr lang="en-US" dirty="0"/>
              <a:t>Find that boarding methods with sensible choice of alternation parameter are most efficient. Explanation later</a:t>
            </a:r>
          </a:p>
          <a:p>
            <a:pPr marL="171450" lvl="0" indent="-171450">
              <a:buFontTx/>
              <a:buChar char="-"/>
            </a:pPr>
            <a:r>
              <a:rPr lang="en-US" dirty="0"/>
              <a:t>Provide analysis of the impact on luggage load.   (Important for planning boarding cost efficient, price of hand luggage? Reduce amount of carry on luggage higher prices =&gt; more profitable?)</a:t>
            </a:r>
          </a:p>
          <a:p>
            <a:pPr marL="171450" lvl="0" indent="-171450">
              <a:buFontTx/>
              <a:buChar char="-"/>
            </a:pPr>
            <a:endParaRPr lang="en-US" dirty="0"/>
          </a:p>
          <a:p>
            <a:pPr marL="171450" lvl="0" indent="-171450">
              <a:buFontTx/>
              <a:buChar char="-"/>
            </a:pPr>
            <a:endParaRPr lang="en-US" dirty="0"/>
          </a:p>
          <a:p>
            <a:pPr marL="0" lvl="0" indent="0">
              <a:buFontTx/>
              <a:buNone/>
            </a:pPr>
            <a:r>
              <a:rPr lang="en-US" dirty="0"/>
              <a:t>MENTION IMPACT ON COMMUNITY </a:t>
            </a:r>
          </a:p>
          <a:p>
            <a:pPr marL="171450" lvl="0" indent="-171450">
              <a:buFontTx/>
              <a:buChar char="-"/>
            </a:pPr>
            <a:r>
              <a:rPr lang="en-US" dirty="0"/>
              <a:t>SPRICH UEBER DEN TITLE&lt; ALLES KLAR MACHEN, OK COOL</a:t>
            </a:r>
          </a:p>
          <a:p>
            <a:pPr marL="171450" lvl="0" indent="-171450">
              <a:buFontTx/>
              <a:buChar char="-"/>
            </a:pPr>
            <a:endParaRPr lang="en-US" dirty="0"/>
          </a:p>
          <a:p>
            <a:pPr marL="171450" lvl="0" indent="-171450">
              <a:buFontTx/>
              <a:buChar char="-"/>
            </a:pPr>
            <a:endParaRPr lang="en-US" dirty="0"/>
          </a:p>
          <a:p>
            <a:pPr marL="171450" lvl="0" indent="-171450">
              <a:buFontTx/>
              <a:buChar char="-"/>
            </a:pPr>
            <a:r>
              <a:rPr lang="en-US" dirty="0"/>
              <a:t>Time: 90 seconds</a:t>
            </a:r>
          </a:p>
          <a:p>
            <a:pPr marL="171450" lvl="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4</a:t>
            </a:fld>
            <a:endParaRPr lang="de-CH" dirty="0"/>
          </a:p>
        </p:txBody>
      </p:sp>
    </p:spTree>
    <p:extLst>
      <p:ext uri="{BB962C8B-B14F-4D97-AF65-F5344CB8AC3E}">
        <p14:creationId xmlns:p14="http://schemas.microsoft.com/office/powerpoint/2010/main" val="5211321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We faced challenges when building our model</a:t>
            </a:r>
          </a:p>
          <a:p>
            <a:pPr marL="171450" lvl="0" indent="-171450">
              <a:buFontTx/>
              <a:buChar char="-"/>
            </a:pPr>
            <a:r>
              <a:rPr lang="en-US" dirty="0"/>
              <a:t>Choosing where to abstract and what to take into account</a:t>
            </a:r>
          </a:p>
          <a:p>
            <a:pPr marL="628650" lvl="1" indent="-171450">
              <a:buFontTx/>
              <a:buChar char="-"/>
            </a:pPr>
            <a:r>
              <a:rPr lang="en-US" dirty="0"/>
              <a:t>Features plane</a:t>
            </a:r>
          </a:p>
          <a:p>
            <a:pPr marL="628650" lvl="1" indent="-171450">
              <a:buFontTx/>
              <a:buChar char="-"/>
            </a:pPr>
            <a:r>
              <a:rPr lang="en-US" dirty="0"/>
              <a:t>How model luggage</a:t>
            </a:r>
          </a:p>
          <a:p>
            <a:pPr marL="628650" lvl="1" indent="-171450">
              <a:buFontTx/>
              <a:buChar char="-"/>
            </a:pPr>
            <a:r>
              <a:rPr lang="en-US" dirty="0"/>
              <a:t>How design agents</a:t>
            </a:r>
          </a:p>
          <a:p>
            <a:pPr marL="628650" lvl="1" indent="-171450">
              <a:buFontTx/>
              <a:buChar char="-"/>
            </a:pPr>
            <a:r>
              <a:rPr lang="en-US" dirty="0"/>
              <a:t>How model movement in aisle</a:t>
            </a:r>
          </a:p>
          <a:p>
            <a:pPr marL="171450" lvl="0" indent="-171450">
              <a:buFontTx/>
              <a:buChar char="-"/>
            </a:pPr>
            <a:r>
              <a:rPr lang="en-US" dirty="0"/>
              <a:t>Especially decisions how to model interactions of agents, e.g. when they pass each other in aisle</a:t>
            </a:r>
          </a:p>
          <a:p>
            <a:pPr marL="171450" lvl="0" indent="-171450">
              <a:buFontTx/>
              <a:buChar char="-"/>
            </a:pPr>
            <a:endParaRPr lang="en-US" dirty="0"/>
          </a:p>
          <a:p>
            <a:pPr marL="171450" lvl="0" indent="-171450">
              <a:buFontTx/>
              <a:buChar char="-"/>
            </a:pPr>
            <a:r>
              <a:rPr lang="en-US" dirty="0"/>
              <a:t>Time: 30 seconds</a:t>
            </a:r>
          </a:p>
          <a:p>
            <a:pPr marL="171450" lvl="0" indent="-171450">
              <a:buFontTx/>
              <a:buChar char="-"/>
            </a:pPr>
            <a:endParaRPr lang="en-US" dirty="0"/>
          </a:p>
          <a:p>
            <a:pPr marL="171450" lvl="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5</a:t>
            </a:fld>
            <a:endParaRPr lang="de-CH" dirty="0"/>
          </a:p>
        </p:txBody>
      </p:sp>
    </p:spTree>
    <p:extLst>
      <p:ext uri="{BB962C8B-B14F-4D97-AF65-F5344CB8AC3E}">
        <p14:creationId xmlns:p14="http://schemas.microsoft.com/office/powerpoint/2010/main" val="13208752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6</a:t>
            </a:fld>
            <a:endParaRPr lang="de-CH" dirty="0"/>
          </a:p>
        </p:txBody>
      </p:sp>
    </p:spTree>
    <p:extLst>
      <p:ext uri="{BB962C8B-B14F-4D97-AF65-F5344CB8AC3E}">
        <p14:creationId xmlns:p14="http://schemas.microsoft.com/office/powerpoint/2010/main" val="32618423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Models passengers’ behavior in plane</a:t>
            </a:r>
          </a:p>
          <a:p>
            <a:pPr marL="628650" lvl="1" indent="-171450">
              <a:buFontTx/>
              <a:buChar char="-"/>
            </a:pPr>
            <a:r>
              <a:rPr lang="en-US" dirty="0"/>
              <a:t>What happens outside not relevant</a:t>
            </a:r>
          </a:p>
          <a:p>
            <a:pPr marL="628650" lvl="1" indent="-171450">
              <a:buFontTx/>
              <a:buChar char="-"/>
            </a:pPr>
            <a:r>
              <a:rPr lang="en-US" dirty="0"/>
              <a:t>But determines order in which they arrive at door</a:t>
            </a:r>
          </a:p>
          <a:p>
            <a:pPr marL="628650" lvl="1" indent="-171450">
              <a:buFontTx/>
              <a:buChar char="-"/>
            </a:pPr>
            <a:r>
              <a:rPr lang="en-US" dirty="0"/>
              <a:t>Passengers arrive at door in certain order (by seats)</a:t>
            </a:r>
          </a:p>
          <a:p>
            <a:pPr marL="171450" lvl="0" indent="-171450">
              <a:buFontTx/>
              <a:buChar char="-"/>
            </a:pPr>
            <a:r>
              <a:rPr lang="en-US" dirty="0"/>
              <a:t>Agent based model, agents = passengers</a:t>
            </a:r>
          </a:p>
          <a:p>
            <a:pPr marL="171450" lvl="0" indent="-171450">
              <a:buFontTx/>
              <a:buChar char="-"/>
            </a:pPr>
            <a:r>
              <a:rPr lang="en-US" dirty="0"/>
              <a:t>Move in aisle which has only one dimension in implementation</a:t>
            </a:r>
          </a:p>
          <a:p>
            <a:pPr marL="171450" lvl="0" indent="-171450">
              <a:buFontTx/>
              <a:buChar char="-"/>
            </a:pPr>
            <a:r>
              <a:rPr lang="en-US" dirty="0"/>
              <a:t>Aisle narrow, so never two next to each other unless moving in opposite directions and need to switch positions</a:t>
            </a:r>
          </a:p>
          <a:p>
            <a:pPr marL="171450" lvl="0" indent="-171450">
              <a:buFontTx/>
              <a:buChar char="-"/>
            </a:pPr>
            <a:r>
              <a:rPr lang="en-US" dirty="0"/>
              <a:t>Discrete time steps. In each step each agent in aisle acts once</a:t>
            </a:r>
          </a:p>
          <a:p>
            <a:pPr marL="171450" lvl="0" indent="-171450">
              <a:buFontTx/>
              <a:buChar char="-"/>
            </a:pPr>
            <a:r>
              <a:rPr lang="en-US" dirty="0"/>
              <a:t>Acting dependent on state they are in</a:t>
            </a:r>
          </a:p>
          <a:p>
            <a:pPr marL="171450" lvl="0" indent="-171450">
              <a:buFontTx/>
              <a:buChar char="-"/>
            </a:pPr>
            <a:r>
              <a:rPr lang="en-US" dirty="0"/>
              <a:t>Behavior like </a:t>
            </a:r>
            <a:r>
              <a:rPr lang="en-US" dirty="0" err="1"/>
              <a:t>fsm</a:t>
            </a:r>
            <a:endParaRPr lang="en-US" dirty="0"/>
          </a:p>
          <a:p>
            <a:pPr marL="171450" lvl="0" indent="-171450">
              <a:buFontTx/>
              <a:buChar char="-"/>
            </a:pPr>
            <a:endParaRPr lang="en-US" dirty="0"/>
          </a:p>
          <a:p>
            <a:pPr marL="171450" lvl="0" indent="-171450">
              <a:buFontTx/>
              <a:buChar char="-"/>
            </a:pPr>
            <a:r>
              <a:rPr lang="en-US" dirty="0"/>
              <a:t>Time: 45 seconds</a:t>
            </a:r>
          </a:p>
        </p:txBody>
      </p:sp>
      <p:sp>
        <p:nvSpPr>
          <p:cNvPr id="4" name="Slide Number Placeholder 3"/>
          <p:cNvSpPr>
            <a:spLocks noGrp="1"/>
          </p:cNvSpPr>
          <p:nvPr>
            <p:ph type="sldNum" sz="quarter" idx="5"/>
          </p:nvPr>
        </p:nvSpPr>
        <p:spPr/>
        <p:txBody>
          <a:bodyPr/>
          <a:lstStyle/>
          <a:p>
            <a:fld id="{A51C0C35-A9A2-4EFD-9BAF-1E52E29E03D1}" type="slidenum">
              <a:rPr lang="de-CH" smtClean="0"/>
              <a:pPr/>
              <a:t>7</a:t>
            </a:fld>
            <a:endParaRPr lang="de-CH" dirty="0"/>
          </a:p>
        </p:txBody>
      </p:sp>
    </p:spTree>
    <p:extLst>
      <p:ext uri="{BB962C8B-B14F-4D97-AF65-F5344CB8AC3E}">
        <p14:creationId xmlns:p14="http://schemas.microsoft.com/office/powerpoint/2010/main" val="21397922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CH" dirty="0"/>
              <a:t>All </a:t>
            </a:r>
            <a:r>
              <a:rPr lang="de-CH" dirty="0" err="1"/>
              <a:t>agents</a:t>
            </a:r>
            <a:r>
              <a:rPr lang="de-CH" dirty="0"/>
              <a:t> </a:t>
            </a:r>
            <a:r>
              <a:rPr lang="de-CH" dirty="0" err="1"/>
              <a:t>start</a:t>
            </a:r>
            <a:r>
              <a:rPr lang="de-CH" dirty="0"/>
              <a:t> in </a:t>
            </a:r>
            <a:r>
              <a:rPr lang="de-CH" dirty="0" err="1"/>
              <a:t>state</a:t>
            </a:r>
            <a:r>
              <a:rPr lang="de-CH" dirty="0"/>
              <a:t> 0</a:t>
            </a:r>
          </a:p>
          <a:p>
            <a:pPr marL="171450" indent="-171450">
              <a:buFont typeface="Arial" panose="020B0604020202020204" pitchFamily="34" charset="0"/>
              <a:buChar char="•"/>
            </a:pPr>
            <a:r>
              <a:rPr lang="de-CH" dirty="0"/>
              <a:t>Enter plane </a:t>
            </a:r>
            <a:r>
              <a:rPr lang="de-CH" dirty="0" err="1"/>
              <a:t>when</a:t>
            </a:r>
            <a:r>
              <a:rPr lang="de-CH" dirty="0"/>
              <a:t> </a:t>
            </a:r>
          </a:p>
          <a:p>
            <a:pPr marL="628650" lvl="1" indent="-171450">
              <a:buFont typeface="Arial" panose="020B0604020202020204" pitchFamily="34" charset="0"/>
              <a:buChar char="•"/>
            </a:pPr>
            <a:r>
              <a:rPr lang="de-CH" dirty="0" err="1"/>
              <a:t>there</a:t>
            </a:r>
            <a:r>
              <a:rPr lang="de-CH" dirty="0"/>
              <a:t> </a:t>
            </a:r>
            <a:r>
              <a:rPr lang="de-CH" dirty="0" err="1"/>
              <a:t>is</a:t>
            </a:r>
            <a:r>
              <a:rPr lang="de-CH" dirty="0"/>
              <a:t> </a:t>
            </a:r>
            <a:r>
              <a:rPr lang="de-CH" dirty="0" err="1"/>
              <a:t>enough</a:t>
            </a:r>
            <a:r>
              <a:rPr lang="de-CH" dirty="0"/>
              <a:t> </a:t>
            </a:r>
            <a:r>
              <a:rPr lang="de-CH" dirty="0" err="1"/>
              <a:t>space</a:t>
            </a:r>
            <a:r>
              <a:rPr lang="de-CH" dirty="0"/>
              <a:t> in </a:t>
            </a:r>
            <a:r>
              <a:rPr lang="de-CH" dirty="0" err="1"/>
              <a:t>the</a:t>
            </a:r>
            <a:r>
              <a:rPr lang="de-CH" dirty="0"/>
              <a:t> </a:t>
            </a:r>
            <a:r>
              <a:rPr lang="de-CH" dirty="0" err="1"/>
              <a:t>aisle</a:t>
            </a:r>
            <a:endParaRPr lang="de-CH" dirty="0"/>
          </a:p>
          <a:p>
            <a:pPr marL="628650" lvl="1" indent="-171450">
              <a:buFont typeface="Arial" panose="020B0604020202020204" pitchFamily="34" charset="0"/>
              <a:buChar char="•"/>
            </a:pPr>
            <a:r>
              <a:rPr lang="de-CH" dirty="0" err="1"/>
              <a:t>They</a:t>
            </a:r>
            <a:r>
              <a:rPr lang="de-CH" dirty="0"/>
              <a:t> </a:t>
            </a:r>
            <a:r>
              <a:rPr lang="de-CH" dirty="0" err="1"/>
              <a:t>are</a:t>
            </a:r>
            <a:r>
              <a:rPr lang="de-CH" dirty="0"/>
              <a:t> </a:t>
            </a:r>
            <a:r>
              <a:rPr lang="de-CH" dirty="0" err="1"/>
              <a:t>next</a:t>
            </a:r>
            <a:r>
              <a:rPr lang="de-CH" dirty="0"/>
              <a:t> in </a:t>
            </a:r>
            <a:r>
              <a:rPr lang="de-CH" dirty="0" err="1"/>
              <a:t>order</a:t>
            </a:r>
            <a:r>
              <a:rPr lang="de-CH" dirty="0"/>
              <a:t> </a:t>
            </a:r>
            <a:r>
              <a:rPr lang="de-CH" dirty="0" err="1"/>
              <a:t>to</a:t>
            </a:r>
            <a:r>
              <a:rPr lang="de-CH" dirty="0"/>
              <a:t> </a:t>
            </a:r>
            <a:r>
              <a:rPr lang="de-CH" dirty="0" err="1"/>
              <a:t>board</a:t>
            </a:r>
            <a:r>
              <a:rPr lang="de-CH" dirty="0"/>
              <a:t> </a:t>
            </a:r>
          </a:p>
          <a:p>
            <a:pPr marL="171450" lvl="0" indent="-171450">
              <a:buFont typeface="Arial" panose="020B0604020202020204" pitchFamily="34" charset="0"/>
              <a:buChar char="•"/>
            </a:pPr>
            <a:r>
              <a:rPr lang="de-CH" dirty="0" err="1"/>
              <a:t>If</a:t>
            </a:r>
            <a:r>
              <a:rPr lang="de-CH" dirty="0"/>
              <a:t> </a:t>
            </a:r>
            <a:r>
              <a:rPr lang="de-CH" dirty="0" err="1"/>
              <a:t>no</a:t>
            </a:r>
            <a:r>
              <a:rPr lang="de-CH" dirty="0"/>
              <a:t> </a:t>
            </a:r>
            <a:r>
              <a:rPr lang="de-CH" dirty="0" err="1"/>
              <a:t>luggage</a:t>
            </a:r>
            <a:r>
              <a:rPr lang="de-CH" dirty="0"/>
              <a:t> </a:t>
            </a:r>
            <a:r>
              <a:rPr lang="de-CH" dirty="0" err="1"/>
              <a:t>then</a:t>
            </a:r>
            <a:r>
              <a:rPr lang="de-CH" dirty="0"/>
              <a:t> </a:t>
            </a:r>
            <a:r>
              <a:rPr lang="de-CH" dirty="0" err="1"/>
              <a:t>advance</a:t>
            </a:r>
            <a:r>
              <a:rPr lang="de-CH" dirty="0"/>
              <a:t> </a:t>
            </a:r>
            <a:r>
              <a:rPr lang="de-CH" dirty="0" err="1"/>
              <a:t>to</a:t>
            </a:r>
            <a:r>
              <a:rPr lang="de-CH" dirty="0"/>
              <a:t> </a:t>
            </a:r>
            <a:r>
              <a:rPr lang="de-CH" dirty="0" err="1"/>
              <a:t>seat</a:t>
            </a:r>
            <a:r>
              <a:rPr lang="de-CH" dirty="0"/>
              <a:t> </a:t>
            </a:r>
            <a:r>
              <a:rPr lang="de-CH" dirty="0" err="1"/>
              <a:t>directly</a:t>
            </a:r>
            <a:endParaRPr lang="de-CH" dirty="0"/>
          </a:p>
          <a:p>
            <a:pPr marL="171450" lvl="0" indent="-171450">
              <a:buFont typeface="Arial" panose="020B0604020202020204" pitchFamily="34" charset="0"/>
              <a:buChar char="•"/>
            </a:pPr>
            <a:r>
              <a:rPr lang="de-CH" dirty="0" err="1"/>
              <a:t>If</a:t>
            </a:r>
            <a:r>
              <a:rPr lang="de-CH" dirty="0"/>
              <a:t> </a:t>
            </a:r>
            <a:r>
              <a:rPr lang="de-CH" dirty="0" err="1"/>
              <a:t>luggage</a:t>
            </a:r>
            <a:r>
              <a:rPr lang="de-CH" dirty="0"/>
              <a:t> </a:t>
            </a:r>
            <a:r>
              <a:rPr lang="de-CH" dirty="0" err="1"/>
              <a:t>need</a:t>
            </a:r>
            <a:r>
              <a:rPr lang="de-CH" dirty="0"/>
              <a:t> </a:t>
            </a:r>
            <a:r>
              <a:rPr lang="de-CH" dirty="0" err="1"/>
              <a:t>to</a:t>
            </a:r>
            <a:r>
              <a:rPr lang="de-CH" dirty="0"/>
              <a:t> </a:t>
            </a:r>
            <a:r>
              <a:rPr lang="de-CH" dirty="0" err="1"/>
              <a:t>store</a:t>
            </a:r>
            <a:r>
              <a:rPr lang="de-CH" dirty="0"/>
              <a:t> </a:t>
            </a:r>
            <a:r>
              <a:rPr lang="de-CH" dirty="0" err="1"/>
              <a:t>first</a:t>
            </a:r>
            <a:endParaRPr lang="de-CH" dirty="0"/>
          </a:p>
          <a:p>
            <a:pPr marL="171450" lvl="0" indent="-171450">
              <a:buFont typeface="Arial" panose="020B0604020202020204" pitchFamily="34" charset="0"/>
              <a:buChar char="•"/>
            </a:pPr>
            <a:endParaRPr lang="de-CH" dirty="0"/>
          </a:p>
          <a:p>
            <a:pPr marL="171450" lvl="0" indent="-171450">
              <a:buFont typeface="Arial" panose="020B0604020202020204" pitchFamily="34" charset="0"/>
              <a:buChar char="•"/>
            </a:pPr>
            <a:r>
              <a:rPr lang="de-CH" dirty="0"/>
              <a:t>Time: 120 </a:t>
            </a:r>
            <a:r>
              <a:rPr lang="de-CH" dirty="0" err="1"/>
              <a:t>seconds</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8</a:t>
            </a:fld>
            <a:endParaRPr lang="de-CH"/>
          </a:p>
        </p:txBody>
      </p:sp>
    </p:spTree>
    <p:extLst>
      <p:ext uri="{BB962C8B-B14F-4D97-AF65-F5344CB8AC3E}">
        <p14:creationId xmlns:p14="http://schemas.microsoft.com/office/powerpoint/2010/main" val="694519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CH" dirty="0"/>
              <a:t>State 1/0 </a:t>
            </a:r>
            <a:r>
              <a:rPr lang="de-CH" dirty="0" err="1"/>
              <a:t>looking</a:t>
            </a:r>
            <a:r>
              <a:rPr lang="de-CH" dirty="0"/>
              <a:t> </a:t>
            </a:r>
            <a:r>
              <a:rPr lang="de-CH" dirty="0" err="1"/>
              <a:t>for</a:t>
            </a:r>
            <a:r>
              <a:rPr lang="de-CH" dirty="0"/>
              <a:t> </a:t>
            </a:r>
            <a:r>
              <a:rPr lang="de-CH" dirty="0" err="1"/>
              <a:t>storage</a:t>
            </a:r>
            <a:r>
              <a:rPr lang="de-CH" dirty="0"/>
              <a:t> </a:t>
            </a:r>
            <a:r>
              <a:rPr lang="de-CH" dirty="0" err="1"/>
              <a:t>room</a:t>
            </a:r>
            <a:r>
              <a:rPr lang="de-CH" dirty="0"/>
              <a:t> </a:t>
            </a:r>
            <a:r>
              <a:rPr lang="de-CH" dirty="0" err="1"/>
              <a:t>by</a:t>
            </a:r>
            <a:r>
              <a:rPr lang="de-CH" dirty="0"/>
              <a:t> </a:t>
            </a:r>
            <a:r>
              <a:rPr lang="de-CH" dirty="0" err="1"/>
              <a:t>seat</a:t>
            </a:r>
            <a:endParaRPr lang="de-CH" dirty="0"/>
          </a:p>
          <a:p>
            <a:pPr marL="171450" indent="-171450">
              <a:buFont typeface="Arial" panose="020B0604020202020204" pitchFamily="34" charset="0"/>
              <a:buChar char="•"/>
            </a:pPr>
            <a:r>
              <a:rPr lang="de-CH" dirty="0"/>
              <a:t>First </a:t>
            </a:r>
            <a:r>
              <a:rPr lang="de-CH" dirty="0" err="1"/>
              <a:t>try</a:t>
            </a:r>
            <a:r>
              <a:rPr lang="de-CH" dirty="0"/>
              <a:t> </a:t>
            </a:r>
            <a:r>
              <a:rPr lang="de-CH" dirty="0" err="1"/>
              <a:t>to</a:t>
            </a:r>
            <a:r>
              <a:rPr lang="de-CH" dirty="0"/>
              <a:t> </a:t>
            </a:r>
            <a:r>
              <a:rPr lang="de-CH" dirty="0" err="1"/>
              <a:t>store</a:t>
            </a:r>
            <a:r>
              <a:rPr lang="de-CH" dirty="0"/>
              <a:t> </a:t>
            </a:r>
            <a:r>
              <a:rPr lang="de-CH" dirty="0" err="1"/>
              <a:t>luggage</a:t>
            </a:r>
            <a:r>
              <a:rPr lang="de-CH" dirty="0"/>
              <a:t> </a:t>
            </a:r>
            <a:r>
              <a:rPr lang="de-CH" dirty="0" err="1"/>
              <a:t>by</a:t>
            </a:r>
            <a:r>
              <a:rPr lang="de-CH" dirty="0"/>
              <a:t> </a:t>
            </a:r>
            <a:r>
              <a:rPr lang="de-CH" dirty="0" err="1"/>
              <a:t>seat</a:t>
            </a:r>
            <a:endParaRPr lang="de-CH" dirty="0"/>
          </a:p>
          <a:p>
            <a:pPr marL="171450" indent="-171450">
              <a:buFont typeface="Arial" panose="020B0604020202020204" pitchFamily="34" charset="0"/>
              <a:buChar char="•"/>
            </a:pPr>
            <a:r>
              <a:rPr lang="de-CH" dirty="0"/>
              <a:t>So </a:t>
            </a:r>
            <a:r>
              <a:rPr lang="de-CH" dirty="0" err="1"/>
              <a:t>walk</a:t>
            </a:r>
            <a:r>
              <a:rPr lang="de-CH" dirty="0"/>
              <a:t> </a:t>
            </a:r>
            <a:r>
              <a:rPr lang="de-CH" dirty="0" err="1"/>
              <a:t>to</a:t>
            </a:r>
            <a:r>
              <a:rPr lang="de-CH" dirty="0"/>
              <a:t> </a:t>
            </a:r>
            <a:r>
              <a:rPr lang="de-CH" dirty="0" err="1"/>
              <a:t>seat</a:t>
            </a:r>
            <a:r>
              <a:rPr lang="de-CH" dirty="0"/>
              <a:t>, </a:t>
            </a:r>
            <a:r>
              <a:rPr lang="de-CH" dirty="0" err="1"/>
              <a:t>if</a:t>
            </a:r>
            <a:r>
              <a:rPr lang="de-CH" dirty="0"/>
              <a:t> </a:t>
            </a:r>
            <a:r>
              <a:rPr lang="de-CH" dirty="0" err="1"/>
              <a:t>cant</a:t>
            </a:r>
            <a:r>
              <a:rPr lang="de-CH" dirty="0"/>
              <a:t> </a:t>
            </a:r>
            <a:r>
              <a:rPr lang="de-CH" dirty="0" err="1"/>
              <a:t>see</a:t>
            </a:r>
            <a:r>
              <a:rPr lang="de-CH" dirty="0"/>
              <a:t> </a:t>
            </a:r>
            <a:r>
              <a:rPr lang="de-CH" dirty="0" err="1"/>
              <a:t>seat</a:t>
            </a:r>
            <a:r>
              <a:rPr lang="de-CH" dirty="0"/>
              <a:t> -&gt; </a:t>
            </a:r>
            <a:r>
              <a:rPr lang="de-CH" dirty="0" err="1"/>
              <a:t>stay</a:t>
            </a:r>
            <a:r>
              <a:rPr lang="de-CH" dirty="0"/>
              <a:t> in same </a:t>
            </a:r>
            <a:r>
              <a:rPr lang="de-CH" dirty="0" err="1"/>
              <a:t>state</a:t>
            </a:r>
            <a:r>
              <a:rPr lang="de-CH" dirty="0"/>
              <a:t>  and </a:t>
            </a:r>
            <a:r>
              <a:rPr lang="de-CH" dirty="0" err="1"/>
              <a:t>continue</a:t>
            </a:r>
            <a:r>
              <a:rPr lang="de-CH" dirty="0"/>
              <a:t> </a:t>
            </a:r>
            <a:r>
              <a:rPr lang="de-CH" dirty="0" err="1"/>
              <a:t>walking</a:t>
            </a:r>
            <a:r>
              <a:rPr lang="de-CH" dirty="0"/>
              <a:t> (</a:t>
            </a:r>
            <a:r>
              <a:rPr lang="de-CH" dirty="0" err="1"/>
              <a:t>passengers</a:t>
            </a:r>
            <a:r>
              <a:rPr lang="de-CH" dirty="0"/>
              <a:t> </a:t>
            </a:r>
            <a:r>
              <a:rPr lang="de-CH" dirty="0" err="1"/>
              <a:t>have</a:t>
            </a:r>
            <a:r>
              <a:rPr lang="de-CH" dirty="0"/>
              <a:t> </a:t>
            </a:r>
            <a:r>
              <a:rPr lang="de-CH" dirty="0" err="1"/>
              <a:t>fov</a:t>
            </a:r>
            <a:r>
              <a:rPr lang="de-CH" dirty="0"/>
              <a:t>)</a:t>
            </a:r>
          </a:p>
          <a:p>
            <a:pPr marL="171450" indent="-171450">
              <a:buFont typeface="Arial" panose="020B0604020202020204" pitchFamily="34" charset="0"/>
              <a:buChar char="•"/>
            </a:pPr>
            <a:r>
              <a:rPr lang="de-CH" dirty="0" err="1"/>
              <a:t>When</a:t>
            </a:r>
            <a:r>
              <a:rPr lang="de-CH" dirty="0"/>
              <a:t> </a:t>
            </a:r>
            <a:r>
              <a:rPr lang="de-CH" dirty="0" err="1"/>
              <a:t>seeing</a:t>
            </a:r>
            <a:r>
              <a:rPr lang="de-CH" dirty="0"/>
              <a:t> </a:t>
            </a:r>
            <a:r>
              <a:rPr lang="de-CH" dirty="0" err="1"/>
              <a:t>compartment</a:t>
            </a:r>
            <a:r>
              <a:rPr lang="de-CH" dirty="0"/>
              <a:t> at </a:t>
            </a:r>
            <a:r>
              <a:rPr lang="de-CH" dirty="0" err="1"/>
              <a:t>seat</a:t>
            </a:r>
            <a:endParaRPr lang="de-CH"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If</a:t>
            </a:r>
            <a:r>
              <a:rPr lang="de-CH" dirty="0"/>
              <a:t> not </a:t>
            </a:r>
            <a:r>
              <a:rPr lang="de-CH" dirty="0" err="1"/>
              <a:t>enough</a:t>
            </a:r>
            <a:r>
              <a:rPr lang="de-CH" dirty="0"/>
              <a:t> </a:t>
            </a:r>
            <a:r>
              <a:rPr lang="de-CH" dirty="0" err="1"/>
              <a:t>space</a:t>
            </a:r>
            <a:r>
              <a:rPr lang="de-CH" dirty="0"/>
              <a:t> </a:t>
            </a:r>
            <a:r>
              <a:rPr lang="de-CH" dirty="0" err="1"/>
              <a:t>to</a:t>
            </a:r>
            <a:r>
              <a:rPr lang="de-CH" dirty="0"/>
              <a:t> </a:t>
            </a:r>
            <a:r>
              <a:rPr lang="de-CH" dirty="0" err="1"/>
              <a:t>store</a:t>
            </a:r>
            <a:r>
              <a:rPr lang="de-CH" dirty="0"/>
              <a:t> all, </a:t>
            </a:r>
            <a:r>
              <a:rPr lang="de-CH" dirty="0" err="1"/>
              <a:t>store</a:t>
            </a:r>
            <a:r>
              <a:rPr lang="de-CH" dirty="0"/>
              <a:t> at </a:t>
            </a:r>
            <a:r>
              <a:rPr lang="de-CH" dirty="0" err="1"/>
              <a:t>next</a:t>
            </a:r>
            <a:r>
              <a:rPr lang="de-CH" dirty="0"/>
              <a:t> </a:t>
            </a:r>
            <a:r>
              <a:rPr lang="de-CH" dirty="0" err="1"/>
              <a:t>available</a:t>
            </a:r>
            <a:r>
              <a:rPr lang="de-CH" dirty="0"/>
              <a:t>, so </a:t>
            </a:r>
            <a:r>
              <a:rPr lang="de-CH" dirty="0" err="1"/>
              <a:t>advance</a:t>
            </a:r>
            <a:r>
              <a:rPr lang="de-CH" dirty="0"/>
              <a:t> </a:t>
            </a:r>
            <a:r>
              <a:rPr lang="de-CH" dirty="0" err="1"/>
              <a:t>to</a:t>
            </a:r>
            <a:r>
              <a:rPr lang="de-CH" dirty="0"/>
              <a:t> </a:t>
            </a:r>
            <a:r>
              <a:rPr lang="de-CH" dirty="0" err="1"/>
              <a:t>state</a:t>
            </a:r>
            <a:r>
              <a:rPr lang="de-CH" dirty="0"/>
              <a:t> 1/1</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If</a:t>
            </a:r>
            <a:r>
              <a:rPr lang="de-CH" dirty="0"/>
              <a:t> </a:t>
            </a:r>
            <a:r>
              <a:rPr lang="de-CH" dirty="0" err="1"/>
              <a:t>free</a:t>
            </a:r>
            <a:r>
              <a:rPr lang="de-CH" dirty="0"/>
              <a:t> </a:t>
            </a:r>
            <a:r>
              <a:rPr lang="de-CH" dirty="0" err="1"/>
              <a:t>space</a:t>
            </a:r>
            <a:r>
              <a:rPr lang="de-CH" dirty="0"/>
              <a:t> FOR ALL PIECES, </a:t>
            </a:r>
            <a:r>
              <a:rPr lang="de-CH" dirty="0" err="1"/>
              <a:t>go</a:t>
            </a:r>
            <a:r>
              <a:rPr lang="de-CH" dirty="0"/>
              <a:t> </a:t>
            </a:r>
            <a:r>
              <a:rPr lang="de-CH" dirty="0" err="1"/>
              <a:t>there</a:t>
            </a:r>
            <a:r>
              <a:rPr lang="de-CH" dirty="0"/>
              <a:t> and </a:t>
            </a:r>
            <a:r>
              <a:rPr lang="de-CH" dirty="0" err="1"/>
              <a:t>store</a:t>
            </a:r>
            <a:r>
              <a:rPr lang="de-CH" dirty="0"/>
              <a:t> </a:t>
            </a:r>
            <a:r>
              <a:rPr lang="de-CH" dirty="0" err="1"/>
              <a:t>luggage</a:t>
            </a: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Storing</a:t>
            </a:r>
            <a:r>
              <a:rPr lang="de-CH" dirty="0"/>
              <a:t> </a:t>
            </a:r>
            <a:r>
              <a:rPr lang="de-CH" dirty="0" err="1"/>
              <a:t>works</a:t>
            </a:r>
            <a:r>
              <a:rPr lang="de-CH" dirty="0"/>
              <a:t> </a:t>
            </a:r>
            <a:r>
              <a:rPr lang="de-CH" dirty="0" err="1"/>
              <a:t>the</a:t>
            </a:r>
            <a:r>
              <a:rPr lang="de-CH" dirty="0"/>
              <a:t> </a:t>
            </a:r>
            <a:r>
              <a:rPr lang="de-CH" dirty="0" err="1"/>
              <a:t>following</a:t>
            </a: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Each</a:t>
            </a:r>
            <a:r>
              <a:rPr lang="de-CH" dirty="0"/>
              <a:t> passenger </a:t>
            </a:r>
            <a:r>
              <a:rPr lang="de-CH" dirty="0" err="1"/>
              <a:t>has</a:t>
            </a:r>
            <a:r>
              <a:rPr lang="de-CH" dirty="0"/>
              <a:t> </a:t>
            </a:r>
            <a:r>
              <a:rPr lang="de-CH" dirty="0" err="1"/>
              <a:t>unique</a:t>
            </a:r>
            <a:r>
              <a:rPr lang="de-CH" dirty="0"/>
              <a:t> time </a:t>
            </a:r>
            <a:r>
              <a:rPr lang="de-CH" dirty="0" err="1"/>
              <a:t>they</a:t>
            </a:r>
            <a:r>
              <a:rPr lang="de-CH" dirty="0"/>
              <a:t> </a:t>
            </a:r>
            <a:r>
              <a:rPr lang="de-CH" dirty="0" err="1"/>
              <a:t>need</a:t>
            </a:r>
            <a:r>
              <a:rPr lang="de-CH" dirty="0"/>
              <a:t> </a:t>
            </a:r>
            <a:r>
              <a:rPr lang="de-CH" dirty="0" err="1"/>
              <a:t>for</a:t>
            </a:r>
            <a:r>
              <a:rPr lang="de-CH" dirty="0"/>
              <a:t> </a:t>
            </a:r>
            <a:r>
              <a:rPr lang="de-CH" dirty="0" err="1"/>
              <a:t>storing</a:t>
            </a:r>
            <a:r>
              <a:rPr lang="de-CH" dirty="0"/>
              <a:t> 1 item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a:t>Mark </a:t>
            </a:r>
            <a:r>
              <a:rPr lang="de-CH" dirty="0" err="1"/>
              <a:t>as</a:t>
            </a:r>
            <a:r>
              <a:rPr lang="de-CH" dirty="0"/>
              <a:t> </a:t>
            </a:r>
            <a:r>
              <a:rPr lang="de-CH" dirty="0" err="1"/>
              <a:t>much</a:t>
            </a:r>
            <a:r>
              <a:rPr lang="de-CH" dirty="0"/>
              <a:t> </a:t>
            </a:r>
            <a:r>
              <a:rPr lang="de-CH" dirty="0" err="1"/>
              <a:t>space</a:t>
            </a:r>
            <a:r>
              <a:rPr lang="de-CH" dirty="0"/>
              <a:t> </a:t>
            </a:r>
            <a:r>
              <a:rPr lang="de-CH" dirty="0" err="1"/>
              <a:t>as</a:t>
            </a:r>
            <a:r>
              <a:rPr lang="de-CH" dirty="0"/>
              <a:t> </a:t>
            </a:r>
            <a:r>
              <a:rPr lang="de-CH" dirty="0" err="1"/>
              <a:t>occupied</a:t>
            </a:r>
            <a:r>
              <a:rPr lang="de-CH" dirty="0"/>
              <a:t> </a:t>
            </a:r>
            <a:r>
              <a:rPr lang="de-CH" dirty="0" err="1"/>
              <a:t>as</a:t>
            </a:r>
            <a:r>
              <a:rPr lang="de-CH" dirty="0"/>
              <a:t> </a:t>
            </a:r>
            <a:r>
              <a:rPr lang="de-CH" dirty="0" err="1"/>
              <a:t>they</a:t>
            </a:r>
            <a:r>
              <a:rPr lang="de-CH" dirty="0"/>
              <a:t> </a:t>
            </a:r>
            <a:r>
              <a:rPr lang="de-CH" dirty="0" err="1"/>
              <a:t>need</a:t>
            </a:r>
            <a:r>
              <a:rPr lang="de-CH" dirty="0"/>
              <a:t> </a:t>
            </a:r>
            <a:r>
              <a:rPr lang="de-CH" dirty="0" err="1"/>
              <a:t>for</a:t>
            </a:r>
            <a:r>
              <a:rPr lang="de-CH" dirty="0"/>
              <a:t> </a:t>
            </a:r>
            <a:r>
              <a:rPr lang="de-CH" dirty="0" err="1"/>
              <a:t>storing</a:t>
            </a:r>
            <a:r>
              <a:rPr lang="de-CH" dirty="0"/>
              <a:t> </a:t>
            </a:r>
            <a:r>
              <a:rPr lang="de-CH" dirty="0" err="1"/>
              <a:t>items</a:t>
            </a: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Stay</a:t>
            </a:r>
            <a:r>
              <a:rPr lang="de-CH" dirty="0"/>
              <a:t> in </a:t>
            </a:r>
            <a:r>
              <a:rPr lang="de-CH" dirty="0" err="1"/>
              <a:t>storing</a:t>
            </a:r>
            <a:r>
              <a:rPr lang="de-CH" dirty="0"/>
              <a:t> </a:t>
            </a:r>
            <a:r>
              <a:rPr lang="de-CH" dirty="0" err="1"/>
              <a:t>state</a:t>
            </a:r>
            <a:r>
              <a:rPr lang="de-CH" dirty="0"/>
              <a:t> </a:t>
            </a:r>
            <a:r>
              <a:rPr lang="de-CH" dirty="0" err="1"/>
              <a:t>until</a:t>
            </a:r>
            <a:r>
              <a:rPr lang="de-CH" dirty="0"/>
              <a:t> </a:t>
            </a:r>
            <a:r>
              <a:rPr lang="de-CH" dirty="0" err="1"/>
              <a:t>stored</a:t>
            </a:r>
            <a:r>
              <a:rPr lang="de-CH" dirty="0"/>
              <a:t> </a:t>
            </a:r>
            <a:r>
              <a:rPr lang="de-CH" dirty="0" err="1"/>
              <a:t>as</a:t>
            </a:r>
            <a:r>
              <a:rPr lang="de-CH" dirty="0"/>
              <a:t> </a:t>
            </a:r>
            <a:r>
              <a:rPr lang="de-CH" dirty="0" err="1"/>
              <a:t>many</a:t>
            </a:r>
            <a:r>
              <a:rPr lang="de-CH" dirty="0"/>
              <a:t> </a:t>
            </a:r>
            <a:r>
              <a:rPr lang="de-CH" dirty="0" err="1"/>
              <a:t>items</a:t>
            </a:r>
            <a:r>
              <a:rPr lang="de-CH" dirty="0"/>
              <a:t> </a:t>
            </a:r>
            <a:r>
              <a:rPr lang="de-CH" dirty="0" err="1"/>
              <a:t>as</a:t>
            </a:r>
            <a:r>
              <a:rPr lang="de-CH" dirty="0"/>
              <a:t> possible (#</a:t>
            </a:r>
            <a:r>
              <a:rPr lang="de-CH" dirty="0" err="1"/>
              <a:t>timesteps</a:t>
            </a:r>
            <a:r>
              <a:rPr lang="de-CH" dirty="0"/>
              <a:t> </a:t>
            </a:r>
            <a:r>
              <a:rPr lang="de-CH" dirty="0" err="1"/>
              <a:t>determined</a:t>
            </a:r>
            <a:r>
              <a:rPr lang="de-CH" dirty="0"/>
              <a:t> </a:t>
            </a:r>
            <a:r>
              <a:rPr lang="de-CH" dirty="0" err="1"/>
              <a:t>by</a:t>
            </a:r>
            <a:r>
              <a:rPr lang="de-CH" dirty="0"/>
              <a:t> </a:t>
            </a:r>
            <a:r>
              <a:rPr lang="de-CH" dirty="0" err="1"/>
              <a:t>storing</a:t>
            </a:r>
            <a:r>
              <a:rPr lang="de-CH" dirty="0"/>
              <a:t> time)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When</a:t>
            </a:r>
            <a:r>
              <a:rPr lang="de-CH" dirty="0"/>
              <a:t> </a:t>
            </a:r>
            <a:r>
              <a:rPr lang="de-CH" dirty="0" err="1"/>
              <a:t>stored</a:t>
            </a:r>
            <a:r>
              <a:rPr lang="de-CH" dirty="0"/>
              <a:t> all </a:t>
            </a:r>
            <a:r>
              <a:rPr lang="de-CH" dirty="0" err="1"/>
              <a:t>items</a:t>
            </a:r>
            <a:r>
              <a:rPr lang="de-CH" dirty="0"/>
              <a:t> </a:t>
            </a:r>
            <a:r>
              <a:rPr lang="de-CH" dirty="0" err="1"/>
              <a:t>go</a:t>
            </a:r>
            <a:r>
              <a:rPr lang="de-CH" dirty="0"/>
              <a:t> </a:t>
            </a:r>
            <a:r>
              <a:rPr lang="de-CH" dirty="0" err="1"/>
              <a:t>to</a:t>
            </a:r>
            <a:r>
              <a:rPr lang="de-CH" dirty="0"/>
              <a:t>  </a:t>
            </a:r>
            <a:r>
              <a:rPr lang="de-CH" dirty="0" err="1"/>
              <a:t>seat</a:t>
            </a:r>
            <a:r>
              <a:rPr lang="de-CH" dirty="0"/>
              <a:t> (</a:t>
            </a:r>
            <a:r>
              <a:rPr lang="de-CH" dirty="0" err="1"/>
              <a:t>state</a:t>
            </a:r>
            <a:r>
              <a:rPr lang="de-CH" dirty="0"/>
              <a:t> 3)</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If</a:t>
            </a:r>
            <a:r>
              <a:rPr lang="de-CH" dirty="0"/>
              <a:t> </a:t>
            </a:r>
            <a:r>
              <a:rPr lang="de-CH" dirty="0" err="1"/>
              <a:t>could</a:t>
            </a:r>
            <a:r>
              <a:rPr lang="de-CH" dirty="0"/>
              <a:t> not </a:t>
            </a:r>
            <a:r>
              <a:rPr lang="de-CH" dirty="0" err="1"/>
              <a:t>store</a:t>
            </a:r>
            <a:r>
              <a:rPr lang="de-CH" dirty="0"/>
              <a:t> all, </a:t>
            </a:r>
            <a:r>
              <a:rPr lang="de-CH" dirty="0" err="1"/>
              <a:t>go</a:t>
            </a:r>
            <a:r>
              <a:rPr lang="de-CH" dirty="0"/>
              <a:t> back and </a:t>
            </a:r>
            <a:r>
              <a:rPr lang="de-CH" dirty="0" err="1"/>
              <a:t>continue</a:t>
            </a:r>
            <a:r>
              <a:rPr lang="de-CH" dirty="0"/>
              <a:t> </a:t>
            </a:r>
            <a:r>
              <a:rPr lang="de-CH" dirty="0" err="1"/>
              <a:t>searching</a:t>
            </a:r>
            <a:r>
              <a:rPr lang="de-CH" dirty="0"/>
              <a:t> </a:t>
            </a:r>
            <a:r>
              <a:rPr lang="de-CH" dirty="0" err="1"/>
              <a:t>for</a:t>
            </a:r>
            <a:r>
              <a:rPr lang="de-CH" dirty="0"/>
              <a:t> </a:t>
            </a:r>
            <a:r>
              <a:rPr lang="de-CH" dirty="0" err="1"/>
              <a:t>space</a:t>
            </a:r>
            <a:r>
              <a:rPr lang="de-CH" dirty="0"/>
              <a:t>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9</a:t>
            </a:fld>
            <a:endParaRPr lang="de-CH"/>
          </a:p>
        </p:txBody>
      </p:sp>
    </p:spTree>
    <p:extLst>
      <p:ext uri="{BB962C8B-B14F-4D97-AF65-F5344CB8AC3E}">
        <p14:creationId xmlns:p14="http://schemas.microsoft.com/office/powerpoint/2010/main" val="11227131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8.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8.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9.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r>
              <a:rPr lang="en-US"/>
              <a:t>Click icon to add picture</a:t>
            </a:r>
            <a:endParaRPr lang="en-GB" dirty="0"/>
          </a:p>
        </p:txBody>
      </p:sp>
    </p:spTree>
    <p:extLst>
      <p:ext uri="{BB962C8B-B14F-4D97-AF65-F5344CB8AC3E}">
        <p14:creationId xmlns:p14="http://schemas.microsoft.com/office/powerpoint/2010/main" val="826009964"/>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36566613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11809981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22507007"/>
      </p:ext>
    </p:extLst>
  </p:cSld>
  <p:clrMapOvr>
    <a:masterClrMapping/>
  </p:clrMapOvr>
  <p:transition>
    <p:fade/>
  </p:transition>
  <p:extLst mod="1">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6126886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902882693"/>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359772741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683457095"/>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071505181"/>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41947282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2974935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82600996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25086537"/>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228792304"/>
      </p:ext>
    </p:extLst>
  </p:cSld>
  <p:clrMapOvr>
    <a:masterClrMapping/>
  </p:clrMapOvr>
  <p:transition>
    <p:fade/>
  </p:transition>
  <p:extLst mod="1">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74687079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68459606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1897415336"/>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418970784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15688739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87561258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60610812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57159663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1490291718"/>
      </p:ext>
    </p:extLst>
  </p:cSld>
  <p:clrMapOvr>
    <a:masterClrMapping/>
  </p:clrMapOvr>
  <p:transition>
    <p:fade/>
  </p:transition>
  <p:extLst mod="1">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792855932"/>
      </p:ext>
    </p:extLst>
  </p:cSld>
  <p:clrMapOvr>
    <a:masterClrMapping/>
  </p:clrMapOvr>
  <p:transition>
    <p:fade/>
  </p:transition>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29384381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80784549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3147870395"/>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35519715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72646352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36856928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8234159"/>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63800854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196920033"/>
      </p:ext>
    </p:extLst>
  </p:cSld>
  <p:clrMapOvr>
    <a:masterClrMapping/>
  </p:clrMapOvr>
  <p:transition>
    <p:fade/>
  </p:transition>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980723131"/>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6142069"/>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381801933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98343045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46217833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9427755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928457402"/>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1939241779"/>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915455288"/>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272998158"/>
      </p:ext>
    </p:extLst>
  </p:cSld>
  <p:clrMapOvr>
    <a:masterClrMapping/>
  </p:clrMapOvr>
  <p:transition>
    <p:fade/>
  </p:transition>
  <p:extLst mod="1">
    <p:ext uri="{DCECCB84-F9BA-43D5-87BE-67443E8EF086}">
      <p15:sldGuideLst xmlns:p15="http://schemas.microsoft.com/office/powerpoint/2012/main"/>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1307910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928511375"/>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378694842"/>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024135163"/>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303822867"/>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633579213"/>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279271206"/>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612019383"/>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987535939"/>
      </p:ext>
    </p:extLst>
  </p:cSld>
  <p:clrMapOvr>
    <a:masterClrMapping/>
  </p:clrMapOvr>
  <p:transition>
    <p:fade/>
  </p:transition>
  <p:extLst mod="1">
    <p:ext uri="{DCECCB84-F9BA-43D5-87BE-67443E8EF086}">
      <p15:sldGuideLst xmlns:p15="http://schemas.microsoft.com/office/powerpoint/2012/main"/>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846023824"/>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70605164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1150281680"/>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954141648"/>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532291461"/>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07514662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3736090049"/>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296178265"/>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214668999"/>
      </p:ext>
    </p:extLst>
  </p:cSld>
  <p:clrMapOvr>
    <a:masterClrMapping/>
  </p:clrMapOvr>
  <p:transition>
    <p:fade/>
  </p:transition>
  <p:extLst mod="1">
    <p:ext uri="{DCECCB84-F9BA-43D5-87BE-67443E8EF086}">
      <p15:sldGuideLst xmlns:p15="http://schemas.microsoft.com/office/powerpoint/2012/main"/>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244925429"/>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354806819"/>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65221063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4213001361"/>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587475383"/>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430002785"/>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142983617"/>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491589136"/>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680605271"/>
      </p:ext>
    </p:extLst>
  </p:cSld>
  <p:clrMapOvr>
    <a:masterClrMapping/>
  </p:clrMapOvr>
  <p:transition>
    <p:fade/>
  </p:transition>
  <p:extLst mod="1">
    <p:ext uri="{DCECCB84-F9BA-43D5-87BE-67443E8EF086}">
      <p15:sldGuideLst xmlns:p15="http://schemas.microsoft.com/office/powerpoint/2012/main"/>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207918196"/>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1029380379"/>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4057446467"/>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4426806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1353896245"/>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972545763"/>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25872713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1506385941"/>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image" Target="../media/image1.emf"/><Relationship Id="rId5" Type="http://schemas.openxmlformats.org/officeDocument/2006/relationships/slideLayout" Target="../slideLayouts/slideLayout14.xml"/><Relationship Id="rId10"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image" Target="../media/image1.emf"/><Relationship Id="rId5" Type="http://schemas.openxmlformats.org/officeDocument/2006/relationships/slideLayout" Target="../slideLayouts/slideLayout23.xml"/><Relationship Id="rId10" Type="http://schemas.openxmlformats.org/officeDocument/2006/relationships/theme" Target="../theme/theme3.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5.xml"/><Relationship Id="rId3" Type="http://schemas.openxmlformats.org/officeDocument/2006/relationships/slideLayout" Target="../slideLayouts/slideLayout30.xml"/><Relationship Id="rId7" Type="http://schemas.openxmlformats.org/officeDocument/2006/relationships/slideLayout" Target="../slideLayouts/slideLayout34.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image" Target="../media/image1.emf"/><Relationship Id="rId5" Type="http://schemas.openxmlformats.org/officeDocument/2006/relationships/slideLayout" Target="../slideLayouts/slideLayout32.xml"/><Relationship Id="rId10" Type="http://schemas.openxmlformats.org/officeDocument/2006/relationships/theme" Target="../theme/theme4.xml"/><Relationship Id="rId4" Type="http://schemas.openxmlformats.org/officeDocument/2006/relationships/slideLayout" Target="../slideLayouts/slideLayout31.xml"/><Relationship Id="rId9" Type="http://schemas.openxmlformats.org/officeDocument/2006/relationships/slideLayout" Target="../slideLayouts/slideLayout3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image" Target="../media/image1.emf"/><Relationship Id="rId5" Type="http://schemas.openxmlformats.org/officeDocument/2006/relationships/slideLayout" Target="../slideLayouts/slideLayout41.xml"/><Relationship Id="rId10" Type="http://schemas.openxmlformats.org/officeDocument/2006/relationships/theme" Target="../theme/theme5.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image" Target="../media/image1.emf"/><Relationship Id="rId5" Type="http://schemas.openxmlformats.org/officeDocument/2006/relationships/slideLayout" Target="../slideLayouts/slideLayout50.xml"/><Relationship Id="rId10" Type="http://schemas.openxmlformats.org/officeDocument/2006/relationships/theme" Target="../theme/theme6.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2.xml"/><Relationship Id="rId3" Type="http://schemas.openxmlformats.org/officeDocument/2006/relationships/slideLayout" Target="../slideLayouts/slideLayout57.xml"/><Relationship Id="rId7" Type="http://schemas.openxmlformats.org/officeDocument/2006/relationships/slideLayout" Target="../slideLayouts/slideLayout61.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image" Target="../media/image1.emf"/><Relationship Id="rId5" Type="http://schemas.openxmlformats.org/officeDocument/2006/relationships/slideLayout" Target="../slideLayouts/slideLayout59.xml"/><Relationship Id="rId10" Type="http://schemas.openxmlformats.org/officeDocument/2006/relationships/theme" Target="../theme/theme7.xml"/><Relationship Id="rId4" Type="http://schemas.openxmlformats.org/officeDocument/2006/relationships/slideLayout" Target="../slideLayouts/slideLayout58.xml"/><Relationship Id="rId9" Type="http://schemas.openxmlformats.org/officeDocument/2006/relationships/slideLayout" Target="../slideLayouts/slideLayout63.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71.xml"/><Relationship Id="rId3" Type="http://schemas.openxmlformats.org/officeDocument/2006/relationships/slideLayout" Target="../slideLayouts/slideLayout66.xml"/><Relationship Id="rId7" Type="http://schemas.openxmlformats.org/officeDocument/2006/relationships/slideLayout" Target="../slideLayouts/slideLayout70.xml"/><Relationship Id="rId2" Type="http://schemas.openxmlformats.org/officeDocument/2006/relationships/slideLayout" Target="../slideLayouts/slideLayout65.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image" Target="../media/image1.emf"/><Relationship Id="rId5" Type="http://schemas.openxmlformats.org/officeDocument/2006/relationships/slideLayout" Target="../slideLayouts/slideLayout68.xml"/><Relationship Id="rId10" Type="http://schemas.openxmlformats.org/officeDocument/2006/relationships/theme" Target="../theme/theme8.xml"/><Relationship Id="rId4" Type="http://schemas.openxmlformats.org/officeDocument/2006/relationships/slideLayout" Target="../slideLayouts/slideLayout67.xml"/><Relationship Id="rId9" Type="http://schemas.openxmlformats.org/officeDocument/2006/relationships/slideLayout" Target="../slideLayouts/slideLayout72.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80.xml"/><Relationship Id="rId3" Type="http://schemas.openxmlformats.org/officeDocument/2006/relationships/slideLayout" Target="../slideLayouts/slideLayout75.xml"/><Relationship Id="rId7" Type="http://schemas.openxmlformats.org/officeDocument/2006/relationships/slideLayout" Target="../slideLayouts/slideLayout79.xml"/><Relationship Id="rId2" Type="http://schemas.openxmlformats.org/officeDocument/2006/relationships/slideLayout" Target="../slideLayouts/slideLayout74.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image" Target="../media/image1.emf"/><Relationship Id="rId5" Type="http://schemas.openxmlformats.org/officeDocument/2006/relationships/slideLayout" Target="../slideLayouts/slideLayout77.xml"/><Relationship Id="rId10" Type="http://schemas.openxmlformats.org/officeDocument/2006/relationships/theme" Target="../theme/theme9.xml"/><Relationship Id="rId4" Type="http://schemas.openxmlformats.org/officeDocument/2006/relationships/slideLayout" Target="../slideLayouts/slideLayout76.xml"/><Relationship Id="rId9" Type="http://schemas.openxmlformats.org/officeDocument/2006/relationships/slideLayout" Target="../slideLayouts/slideLayout8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800" b="1" kern="1200" dirty="0">
                <a:solidFill>
                  <a:schemeClr val="tx1"/>
                </a:solidFill>
                <a:latin typeface="+mn-lt"/>
                <a:ea typeface="+mn-ea"/>
                <a:cs typeface="+mn-cs"/>
              </a:rPr>
              <a:t>Modelling and Simulating Social Systems in MATLAB (or Python)</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7" r:id="rId3"/>
    <p:sldLayoutId id="2147483666" r:id="rId4"/>
    <p:sldLayoutId id="2147483650" r:id="rId5"/>
    <p:sldLayoutId id="2147483652" r:id="rId6"/>
    <p:sldLayoutId id="2147483655" r:id="rId7"/>
    <p:sldLayoutId id="2147483665" r:id="rId8"/>
    <p:sldLayoutId id="2147483668"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049504385"/>
      </p:ext>
    </p:extLst>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6"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276528870"/>
      </p:ext>
    </p:extLst>
  </p:cSld>
  <p:clrMap bg1="lt1" tx1="dk1" bg2="lt2" tx2="dk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8"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1514477690"/>
      </p:ext>
    </p:extLst>
  </p:cSld>
  <p:clrMap bg1="lt1" tx1="dk1" bg2="lt2" tx2="dk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800"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014925421"/>
      </p:ext>
    </p:extLst>
  </p:cSld>
  <p:clrMap bg1="lt1" tx1="dk1" bg2="lt2" tx2="dk2" accent1="accent1" accent2="accent2" accent3="accent3" accent4="accent4" accent5="accent5" accent6="accent6" hlink="hlink" folHlink="folHlink"/>
  <p:sldLayoutIdLst>
    <p:sldLayoutId id="2147483802" r:id="rId1"/>
    <p:sldLayoutId id="2147483803" r:id="rId2"/>
    <p:sldLayoutId id="2147483804" r:id="rId3"/>
    <p:sldLayoutId id="2147483805" r:id="rId4"/>
    <p:sldLayoutId id="2147483806" r:id="rId5"/>
    <p:sldLayoutId id="2147483807" r:id="rId6"/>
    <p:sldLayoutId id="2147483808" r:id="rId7"/>
    <p:sldLayoutId id="2147483809" r:id="rId8"/>
    <p:sldLayoutId id="2147483812"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3168872595"/>
      </p:ext>
    </p:extLst>
  </p:cSld>
  <p:clrMap bg1="lt1" tx1="dk1" bg2="lt2" tx2="dk2" accent1="accent1" accent2="accent2" accent3="accent3" accent4="accent4" accent5="accent5" accent6="accent6" hlink="hlink" folHlink="folHlink"/>
  <p:sldLayoutIdLst>
    <p:sldLayoutId id="2147483814" r:id="rId1"/>
    <p:sldLayoutId id="2147483815" r:id="rId2"/>
    <p:sldLayoutId id="2147483816" r:id="rId3"/>
    <p:sldLayoutId id="2147483817" r:id="rId4"/>
    <p:sldLayoutId id="2147483818" r:id="rId5"/>
    <p:sldLayoutId id="2147483819" r:id="rId6"/>
    <p:sldLayoutId id="2147483820" r:id="rId7"/>
    <p:sldLayoutId id="2147483821" r:id="rId8"/>
    <p:sldLayoutId id="2147483824"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100797268"/>
      </p:ext>
    </p:extLst>
  </p:cSld>
  <p:clrMap bg1="lt1" tx1="dk1" bg2="lt2" tx2="dk2" accent1="accent1" accent2="accent2" accent3="accent3" accent4="accent4" accent5="accent5" accent6="accent6" hlink="hlink" folHlink="folHlink"/>
  <p:sldLayoutIdLst>
    <p:sldLayoutId id="2147483826" r:id="rId1"/>
    <p:sldLayoutId id="2147483827" r:id="rId2"/>
    <p:sldLayoutId id="2147483828" r:id="rId3"/>
    <p:sldLayoutId id="2147483829" r:id="rId4"/>
    <p:sldLayoutId id="2147483830" r:id="rId5"/>
    <p:sldLayoutId id="2147483831" r:id="rId6"/>
    <p:sldLayoutId id="2147483832" r:id="rId7"/>
    <p:sldLayoutId id="2147483833" r:id="rId8"/>
    <p:sldLayoutId id="2147483836"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2656459872"/>
      </p:ext>
    </p:extLst>
  </p:cSld>
  <p:clrMap bg1="lt1" tx1="dk1" bg2="lt2" tx2="dk2" accent1="accent1" accent2="accent2" accent3="accent3" accent4="accent4" accent5="accent5" accent6="accent6" hlink="hlink" folHlink="folHlink"/>
  <p:sldLayoutIdLst>
    <p:sldLayoutId id="2147483838" r:id="rId1"/>
    <p:sldLayoutId id="2147483839" r:id="rId2"/>
    <p:sldLayoutId id="2147483840" r:id="rId3"/>
    <p:sldLayoutId id="2147483841" r:id="rId4"/>
    <p:sldLayoutId id="2147483842" r:id="rId5"/>
    <p:sldLayoutId id="2147483843" r:id="rId6"/>
    <p:sldLayoutId id="2147483844" r:id="rId7"/>
    <p:sldLayoutId id="2147483845" r:id="rId8"/>
    <p:sldLayoutId id="2147483848"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2300507993"/>
      </p:ext>
    </p:extLst>
  </p:cSld>
  <p:clrMap bg1="lt1" tx1="dk1" bg2="lt2" tx2="dk2" accent1="accent1" accent2="accent2" accent3="accent3" accent4="accent4" accent5="accent5" accent6="accent6" hlink="hlink" folHlink="folHlink"/>
  <p:sldLayoutIdLst>
    <p:sldLayoutId id="2147483850" r:id="rId1"/>
    <p:sldLayoutId id="2147483851" r:id="rId2"/>
    <p:sldLayoutId id="2147483852" r:id="rId3"/>
    <p:sldLayoutId id="2147483853" r:id="rId4"/>
    <p:sldLayoutId id="2147483854" r:id="rId5"/>
    <p:sldLayoutId id="2147483855" r:id="rId6"/>
    <p:sldLayoutId id="2147483856" r:id="rId7"/>
    <p:sldLayoutId id="2147483857" r:id="rId8"/>
    <p:sldLayoutId id="2147483860"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emf"/></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15.png"/><Relationship Id="rId3" Type="http://schemas.microsoft.com/office/2007/relationships/media" Target="../media/media2.mp4"/><Relationship Id="rId7" Type="http://schemas.openxmlformats.org/officeDocument/2006/relationships/image" Target="../media/image1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20.xml"/><Relationship Id="rId5" Type="http://schemas.openxmlformats.org/officeDocument/2006/relationships/slideLayout" Target="../slideLayouts/slideLayout6.xml"/><Relationship Id="rId4" Type="http://schemas.openxmlformats.org/officeDocument/2006/relationships/video" Target="../media/media2.mp4"/></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3.xml"/><Relationship Id="rId1" Type="http://schemas.openxmlformats.org/officeDocument/2006/relationships/slideLayout" Target="../slideLayouts/slideLayout4.xml"/><Relationship Id="rId5" Type="http://schemas.openxmlformats.org/officeDocument/2006/relationships/hyperlink" Target="https://commons.wikimedia.org/wiki/File:Swiss_Air_HQ-IQB_A330.jpg" TargetMode="External"/><Relationship Id="rId4" Type="http://schemas.openxmlformats.org/officeDocument/2006/relationships/image" Target="../media/image1.em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1.emf"/></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Untertitel 18"/>
          <p:cNvSpPr>
            <a:spLocks noGrp="1"/>
          </p:cNvSpPr>
          <p:nvPr>
            <p:ph type="subTitle" idx="1"/>
          </p:nvPr>
        </p:nvSpPr>
        <p:spPr/>
        <p:txBody>
          <a:bodyPr/>
          <a:lstStyle/>
          <a:p>
            <a:r>
              <a:rPr lang="en-GB" dirty="0"/>
              <a:t>Analysing different boarding methods using an agent-based model</a:t>
            </a:r>
          </a:p>
        </p:txBody>
      </p:sp>
      <p:sp>
        <p:nvSpPr>
          <p:cNvPr id="3" name="Datumsplatzhalter 2"/>
          <p:cNvSpPr>
            <a:spLocks noGrp="1"/>
          </p:cNvSpPr>
          <p:nvPr>
            <p:ph type="dt" sz="half" idx="10"/>
          </p:nvPr>
        </p:nvSpPr>
        <p:spPr/>
        <p:txBody>
          <a:bodyPr/>
          <a:lstStyle/>
          <a:p>
            <a:r>
              <a:rPr lang="en-GB"/>
              <a:t>18.12.2018</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a:t>
            </a:fld>
            <a:endParaRPr lang="en-GB" dirty="0"/>
          </a:p>
        </p:txBody>
      </p:sp>
      <p:sp>
        <p:nvSpPr>
          <p:cNvPr id="18" name="Titel 17"/>
          <p:cNvSpPr>
            <a:spLocks noGrp="1"/>
          </p:cNvSpPr>
          <p:nvPr>
            <p:ph type="ctrTitle"/>
          </p:nvPr>
        </p:nvSpPr>
        <p:spPr/>
        <p:txBody>
          <a:bodyPr/>
          <a:lstStyle/>
          <a:p>
            <a:r>
              <a:rPr lang="en-GB" dirty="0"/>
              <a:t>Airplane Boarding</a:t>
            </a:r>
          </a:p>
        </p:txBody>
      </p:sp>
      <p:sp>
        <p:nvSpPr>
          <p:cNvPr id="4" name="Fußzeilenplatzhalter 3"/>
          <p:cNvSpPr>
            <a:spLocks noGrp="1"/>
          </p:cNvSpPr>
          <p:nvPr>
            <p:ph type="ftr" sz="quarter" idx="13"/>
          </p:nvPr>
        </p:nvSpPr>
        <p:spPr/>
        <p:txBody>
          <a:bodyPr/>
          <a:lstStyle/>
          <a:p>
            <a:r>
              <a:rPr lang="en-GB"/>
              <a:t>Nils Blach &amp; Anton Schäfer</a:t>
            </a:r>
            <a:endParaRPr lang="en-GB" dirty="0"/>
          </a:p>
        </p:txBody>
      </p:sp>
      <p:pic>
        <p:nvPicPr>
          <p:cNvPr id="14" name="Picture 13">
            <a:extLst>
              <a:ext uri="{FF2B5EF4-FFF2-40B4-BE49-F238E27FC236}">
                <a16:creationId xmlns:a16="http://schemas.microsoft.com/office/drawing/2014/main" id="{5770B363-D50E-BA44-87EF-07C964BB20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5" y="1037323"/>
            <a:ext cx="12187238" cy="1824239"/>
          </a:xfrm>
          <a:prstGeom prst="rect">
            <a:avLst/>
          </a:prstGeom>
        </p:spPr>
      </p:pic>
    </p:spTree>
    <p:extLst>
      <p:ext uri="{BB962C8B-B14F-4D97-AF65-F5344CB8AC3E}">
        <p14:creationId xmlns:p14="http://schemas.microsoft.com/office/powerpoint/2010/main" val="306069743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10</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sp>
        <p:nvSpPr>
          <p:cNvPr id="2" name="Textfeld 1">
            <a:extLst>
              <a:ext uri="{FF2B5EF4-FFF2-40B4-BE49-F238E27FC236}">
                <a16:creationId xmlns:a16="http://schemas.microsoft.com/office/drawing/2014/main" id="{E8602369-C01B-421F-BF43-D91B82844C87}"/>
              </a:ext>
            </a:extLst>
          </p:cNvPr>
          <p:cNvSpPr txBox="1"/>
          <p:nvPr/>
        </p:nvSpPr>
        <p:spPr>
          <a:xfrm>
            <a:off x="981051" y="2204864"/>
            <a:ext cx="4032448" cy="1152128"/>
          </a:xfrm>
          <a:prstGeom prst="rect">
            <a:avLst/>
          </a:prstGeom>
          <a:noFill/>
          <a:ln w="381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362217141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11</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sp>
        <p:nvSpPr>
          <p:cNvPr id="2" name="Textfeld 1">
            <a:extLst>
              <a:ext uri="{FF2B5EF4-FFF2-40B4-BE49-F238E27FC236}">
                <a16:creationId xmlns:a16="http://schemas.microsoft.com/office/drawing/2014/main" id="{E8602369-C01B-421F-BF43-D91B82844C87}"/>
              </a:ext>
            </a:extLst>
          </p:cNvPr>
          <p:cNvSpPr txBox="1"/>
          <p:nvPr/>
        </p:nvSpPr>
        <p:spPr>
          <a:xfrm>
            <a:off x="909043" y="692696"/>
            <a:ext cx="4104456" cy="1224136"/>
          </a:xfrm>
          <a:prstGeom prst="rect">
            <a:avLst/>
          </a:prstGeom>
          <a:noFill/>
          <a:ln w="381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380474619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12</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46056" y="3043511"/>
            <a:ext cx="914400" cy="914400"/>
          </a:xfrm>
          <a:prstGeom prst="rect">
            <a:avLst/>
          </a:prstGeom>
        </p:spPr>
      </p:pic>
    </p:spTree>
    <p:extLst>
      <p:ext uri="{BB962C8B-B14F-4D97-AF65-F5344CB8AC3E}">
        <p14:creationId xmlns:p14="http://schemas.microsoft.com/office/powerpoint/2010/main" val="79307627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13</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741691" y="2960688"/>
            <a:ext cx="914400" cy="914400"/>
          </a:xfrm>
          <a:prstGeom prst="rect">
            <a:avLst/>
          </a:prstGeom>
        </p:spPr>
      </p:pic>
    </p:spTree>
    <p:extLst>
      <p:ext uri="{BB962C8B-B14F-4D97-AF65-F5344CB8AC3E}">
        <p14:creationId xmlns:p14="http://schemas.microsoft.com/office/powerpoint/2010/main" val="90465159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14</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348670" y="2960688"/>
            <a:ext cx="914400" cy="914400"/>
          </a:xfrm>
          <a:prstGeom prst="rect">
            <a:avLst/>
          </a:prstGeom>
        </p:spPr>
      </p:pic>
    </p:spTree>
    <p:extLst>
      <p:ext uri="{BB962C8B-B14F-4D97-AF65-F5344CB8AC3E}">
        <p14:creationId xmlns:p14="http://schemas.microsoft.com/office/powerpoint/2010/main" val="107285669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Boarding method defines order on seats</a:t>
            </a:r>
          </a:p>
          <a:p>
            <a:pPr lvl="1"/>
            <a:r>
              <a:rPr lang="en-GB" dirty="0">
                <a:solidFill>
                  <a:schemeClr val="tx1">
                    <a:lumMod val="75000"/>
                  </a:schemeClr>
                </a:solidFill>
              </a:rPr>
              <a:t>Individual seats</a:t>
            </a:r>
          </a:p>
          <a:p>
            <a:pPr lvl="1"/>
            <a:r>
              <a:rPr lang="en-GB" dirty="0">
                <a:solidFill>
                  <a:schemeClr val="tx1">
                    <a:lumMod val="75000"/>
                  </a:schemeClr>
                </a:solidFill>
              </a:rPr>
              <a:t>Blocks</a:t>
            </a:r>
          </a:p>
          <a:p>
            <a:r>
              <a:rPr lang="en-GB" dirty="0">
                <a:solidFill>
                  <a:schemeClr val="tx1">
                    <a:lumMod val="75000"/>
                  </a:schemeClr>
                </a:solidFill>
              </a:rPr>
              <a:t>Commonly used: random, by block, by letter</a:t>
            </a:r>
          </a:p>
          <a:p>
            <a:r>
              <a:rPr lang="en-GB" dirty="0">
                <a:solidFill>
                  <a:schemeClr val="tx1">
                    <a:lumMod val="75000"/>
                  </a:schemeClr>
                </a:solidFill>
              </a:rPr>
              <a:t>The Steffen Method</a:t>
            </a:r>
          </a:p>
          <a:p>
            <a:pPr lvl="1"/>
            <a:r>
              <a:rPr lang="en-GB" dirty="0">
                <a:solidFill>
                  <a:schemeClr val="tx1">
                    <a:lumMod val="75000"/>
                  </a:schemeClr>
                </a:solidFill>
              </a:rPr>
              <a:t>Window to aisle</a:t>
            </a:r>
          </a:p>
          <a:p>
            <a:pPr lvl="1"/>
            <a:r>
              <a:rPr lang="en-GB" dirty="0">
                <a:solidFill>
                  <a:schemeClr val="tx1">
                    <a:lumMod val="75000"/>
                  </a:schemeClr>
                </a:solidFill>
              </a:rPr>
              <a:t>Back to front, skipping 1 row</a:t>
            </a:r>
          </a:p>
          <a:p>
            <a:r>
              <a:rPr lang="en-GB" dirty="0">
                <a:solidFill>
                  <a:schemeClr val="tx1">
                    <a:lumMod val="75000"/>
                  </a:schemeClr>
                </a:solidFill>
              </a:rPr>
              <a:t>Alternation of </a:t>
            </a:r>
            <a:r>
              <a:rPr lang="en-GB" b="1" i="1" dirty="0"/>
              <a:t>n</a:t>
            </a:r>
            <a:r>
              <a:rPr lang="en-GB" dirty="0">
                <a:solidFill>
                  <a:schemeClr val="tx1">
                    <a:lumMod val="75000"/>
                  </a:schemeClr>
                </a:solidFill>
              </a:rPr>
              <a:t> means skipping </a:t>
            </a:r>
            <a:r>
              <a:rPr lang="en-GB" b="1" i="1" dirty="0">
                <a:solidFill>
                  <a:schemeClr val="tx1">
                    <a:lumMod val="75000"/>
                  </a:schemeClr>
                </a:solidFill>
              </a:rPr>
              <a:t>n</a:t>
            </a:r>
            <a:r>
              <a:rPr lang="en-GB" dirty="0">
                <a:solidFill>
                  <a:schemeClr val="tx1">
                    <a:lumMod val="75000"/>
                  </a:schemeClr>
                </a:solidFill>
              </a:rPr>
              <a:t> rows</a:t>
            </a:r>
          </a:p>
          <a:p>
            <a:pPr marL="0" indent="0">
              <a:buNone/>
            </a:pPr>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15</a:t>
            </a:fld>
            <a:endParaRPr lang="en-GB" dirty="0"/>
          </a:p>
        </p:txBody>
      </p:sp>
      <p:sp>
        <p:nvSpPr>
          <p:cNvPr id="10" name="Titel 9"/>
          <p:cNvSpPr>
            <a:spLocks noGrp="1"/>
          </p:cNvSpPr>
          <p:nvPr>
            <p:ph type="title"/>
          </p:nvPr>
        </p:nvSpPr>
        <p:spPr/>
        <p:txBody>
          <a:bodyPr/>
          <a:lstStyle/>
          <a:p>
            <a:r>
              <a:rPr lang="en-GB" dirty="0"/>
              <a:t>Boarding Methods</a:t>
            </a:r>
          </a:p>
        </p:txBody>
      </p:sp>
      <p:pic>
        <p:nvPicPr>
          <p:cNvPr id="8" name="Grafik 7">
            <a:extLst>
              <a:ext uri="{FF2B5EF4-FFF2-40B4-BE49-F238E27FC236}">
                <a16:creationId xmlns:a16="http://schemas.microsoft.com/office/drawing/2014/main" id="{36AA0F79-035D-41BE-8FD4-67DF54E147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1336" y="1222842"/>
            <a:ext cx="3496031" cy="4210046"/>
          </a:xfrm>
          <a:prstGeom prst="rect">
            <a:avLst/>
          </a:prstGeom>
        </p:spPr>
      </p:pic>
    </p:spTree>
    <p:extLst>
      <p:ext uri="{BB962C8B-B14F-4D97-AF65-F5344CB8AC3E}">
        <p14:creationId xmlns:p14="http://schemas.microsoft.com/office/powerpoint/2010/main" val="389590448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a:extLst>
              <a:ext uri="{FF2B5EF4-FFF2-40B4-BE49-F238E27FC236}">
                <a16:creationId xmlns:a16="http://schemas.microsoft.com/office/drawing/2014/main" id="{9E43ED3A-15A4-E048-BA07-F6A253F401F6}"/>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0" r="20"/>
          <a:stretch>
            <a:fillRect/>
          </a:stretch>
        </p:blipFill>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Results</a:t>
            </a:r>
          </a:p>
        </p:txBody>
      </p:sp>
      <p:sp>
        <p:nvSpPr>
          <p:cNvPr id="15" name="Textfeld 1">
            <a:extLst>
              <a:ext uri="{FF2B5EF4-FFF2-40B4-BE49-F238E27FC236}">
                <a16:creationId xmlns:a16="http://schemas.microsoft.com/office/drawing/2014/main" id="{16FF8C94-1CD4-2944-9FF9-35EF978C1B72}"/>
              </a:ext>
            </a:extLst>
          </p:cNvPr>
          <p:cNvSpPr txBox="1"/>
          <p:nvPr/>
        </p:nvSpPr>
        <p:spPr>
          <a:xfrm>
            <a:off x="8037835" y="6260306"/>
            <a:ext cx="4824536" cy="246221"/>
          </a:xfrm>
          <a:prstGeom prst="rect">
            <a:avLst/>
          </a:prstGeom>
          <a:noFill/>
        </p:spPr>
        <p:txBody>
          <a:bodyPr wrap="square" rtlCol="0">
            <a:spAutoFit/>
          </a:bodyPr>
          <a:lstStyle/>
          <a:p>
            <a:pPr lvl="1"/>
            <a:r>
              <a:rPr lang="en-GB" sz="1000" dirty="0">
                <a:solidFill>
                  <a:schemeClr val="tx1">
                    <a:lumMod val="75000"/>
                  </a:schemeClr>
                </a:solidFill>
              </a:rPr>
              <a:t>https://</a:t>
            </a:r>
            <a:r>
              <a:rPr lang="en-GB" sz="1000" dirty="0" err="1">
                <a:solidFill>
                  <a:schemeClr val="tx1">
                    <a:lumMod val="75000"/>
                  </a:schemeClr>
                </a:solidFill>
              </a:rPr>
              <a:t>www.youtube.com</a:t>
            </a:r>
            <a:r>
              <a:rPr lang="en-GB" sz="1000" dirty="0">
                <a:solidFill>
                  <a:schemeClr val="tx1">
                    <a:lumMod val="75000"/>
                  </a:schemeClr>
                </a:solidFill>
              </a:rPr>
              <a:t>/</a:t>
            </a:r>
            <a:r>
              <a:rPr lang="en-GB" sz="1000" dirty="0" err="1">
                <a:solidFill>
                  <a:schemeClr val="tx1">
                    <a:lumMod val="75000"/>
                  </a:schemeClr>
                </a:solidFill>
              </a:rPr>
              <a:t>watch?v</a:t>
            </a:r>
            <a:r>
              <a:rPr lang="en-GB" sz="1000" dirty="0">
                <a:solidFill>
                  <a:schemeClr val="tx1">
                    <a:lumMod val="75000"/>
                  </a:schemeClr>
                </a:solidFill>
              </a:rPr>
              <a:t>=</a:t>
            </a:r>
            <a:r>
              <a:rPr lang="en-GB" sz="1000" dirty="0" err="1">
                <a:solidFill>
                  <a:schemeClr val="tx1">
                    <a:lumMod val="75000"/>
                  </a:schemeClr>
                </a:solidFill>
              </a:rPr>
              <a:t>oLCViWPbugM</a:t>
            </a:r>
            <a:endParaRPr lang="en-US" sz="1000" dirty="0"/>
          </a:p>
        </p:txBody>
      </p:sp>
    </p:spTree>
    <p:extLst>
      <p:ext uri="{BB962C8B-B14F-4D97-AF65-F5344CB8AC3E}">
        <p14:creationId xmlns:p14="http://schemas.microsoft.com/office/powerpoint/2010/main" val="1436734174"/>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17</a:t>
            </a:fld>
            <a:endParaRPr lang="en-GB" dirty="0"/>
          </a:p>
        </p:txBody>
      </p:sp>
      <p:pic>
        <p:nvPicPr>
          <p:cNvPr id="6" name="Content Placeholder 5">
            <a:extLst>
              <a:ext uri="{FF2B5EF4-FFF2-40B4-BE49-F238E27FC236}">
                <a16:creationId xmlns:a16="http://schemas.microsoft.com/office/drawing/2014/main" id="{28B96C5A-D4E2-6B47-A0E9-7BAC3C7D74D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312405" y="764704"/>
            <a:ext cx="7560840" cy="5670631"/>
          </a:xfrm>
        </p:spPr>
      </p:pic>
      <p:sp>
        <p:nvSpPr>
          <p:cNvPr id="10" name="Titel 9"/>
          <p:cNvSpPr>
            <a:spLocks noGrp="1"/>
          </p:cNvSpPr>
          <p:nvPr>
            <p:ph type="title"/>
          </p:nvPr>
        </p:nvSpPr>
        <p:spPr>
          <a:xfrm>
            <a:off x="323850" y="620714"/>
            <a:ext cx="11537950" cy="576038"/>
          </a:xfrm>
        </p:spPr>
        <p:txBody>
          <a:bodyPr/>
          <a:lstStyle/>
          <a:p>
            <a:r>
              <a:rPr lang="en-GB" dirty="0"/>
              <a:t>Our Model vs. Van </a:t>
            </a:r>
            <a:r>
              <a:rPr lang="en-GB" dirty="0" err="1"/>
              <a:t>Landeghem’s</a:t>
            </a:r>
            <a:r>
              <a:rPr lang="en-GB" dirty="0"/>
              <a:t> and </a:t>
            </a:r>
            <a:r>
              <a:rPr lang="en-GB" dirty="0" err="1"/>
              <a:t>Beuselinck’s</a:t>
            </a:r>
            <a:r>
              <a:rPr lang="en-GB" dirty="0"/>
              <a:t> Model</a:t>
            </a:r>
          </a:p>
        </p:txBody>
      </p:sp>
    </p:spTree>
    <p:extLst>
      <p:ext uri="{BB962C8B-B14F-4D97-AF65-F5344CB8AC3E}">
        <p14:creationId xmlns:p14="http://schemas.microsoft.com/office/powerpoint/2010/main" val="374302814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18</a:t>
            </a:fld>
            <a:endParaRPr lang="en-GB" dirty="0"/>
          </a:p>
        </p:txBody>
      </p:sp>
      <p:sp>
        <p:nvSpPr>
          <p:cNvPr id="10" name="Titel 9"/>
          <p:cNvSpPr>
            <a:spLocks noGrp="1"/>
          </p:cNvSpPr>
          <p:nvPr>
            <p:ph type="title"/>
          </p:nvPr>
        </p:nvSpPr>
        <p:spPr>
          <a:xfrm>
            <a:off x="323850" y="620714"/>
            <a:ext cx="11537950" cy="576038"/>
          </a:xfrm>
        </p:spPr>
        <p:txBody>
          <a:bodyPr/>
          <a:lstStyle/>
          <a:p>
            <a:r>
              <a:rPr lang="en-GB" dirty="0"/>
              <a:t>Different Boarding Methods - Airbus A320-200 &amp; Bombardier CS100</a:t>
            </a:r>
          </a:p>
        </p:txBody>
      </p:sp>
      <p:pic>
        <p:nvPicPr>
          <p:cNvPr id="14" name="Content Placeholder 13">
            <a:extLst>
              <a:ext uri="{FF2B5EF4-FFF2-40B4-BE49-F238E27FC236}">
                <a16:creationId xmlns:a16="http://schemas.microsoft.com/office/drawing/2014/main" id="{8CFC3B73-AB3C-6142-84BC-606ACA4B4D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49696" y="1464490"/>
            <a:ext cx="9686258" cy="4756804"/>
          </a:xfrm>
        </p:spPr>
      </p:pic>
      <p:sp>
        <p:nvSpPr>
          <p:cNvPr id="2" name="TextBox 1">
            <a:extLst>
              <a:ext uri="{FF2B5EF4-FFF2-40B4-BE49-F238E27FC236}">
                <a16:creationId xmlns:a16="http://schemas.microsoft.com/office/drawing/2014/main" id="{93658E28-4A14-334C-AFE8-C5B7EB19B006}"/>
              </a:ext>
            </a:extLst>
          </p:cNvPr>
          <p:cNvSpPr txBox="1"/>
          <p:nvPr/>
        </p:nvSpPr>
        <p:spPr>
          <a:xfrm>
            <a:off x="10054059" y="2204864"/>
            <a:ext cx="504056" cy="3600400"/>
          </a:xfrm>
          <a:prstGeom prst="rect">
            <a:avLst/>
          </a:prstGeom>
          <a:noFill/>
          <a:ln w="28575">
            <a:solidFill>
              <a:srgbClr val="FF0000"/>
            </a:solidFill>
          </a:ln>
        </p:spPr>
        <p:txBody>
          <a:bodyPr wrap="square" rtlCol="0">
            <a:spAutoFit/>
          </a:bodyPr>
          <a:lstStyle/>
          <a:p>
            <a:endParaRPr lang="en-US" dirty="0"/>
          </a:p>
        </p:txBody>
      </p:sp>
      <p:cxnSp>
        <p:nvCxnSpPr>
          <p:cNvPr id="8" name="Straight Connector 7">
            <a:extLst>
              <a:ext uri="{FF2B5EF4-FFF2-40B4-BE49-F238E27FC236}">
                <a16:creationId xmlns:a16="http://schemas.microsoft.com/office/drawing/2014/main" id="{EA20F805-91C3-1142-B4EA-F3D867A162C8}"/>
              </a:ext>
            </a:extLst>
          </p:cNvPr>
          <p:cNvCxnSpPr/>
          <p:nvPr/>
        </p:nvCxnSpPr>
        <p:spPr>
          <a:xfrm>
            <a:off x="2637235" y="4365104"/>
            <a:ext cx="2160240" cy="0"/>
          </a:xfrm>
          <a:prstGeom prst="line">
            <a:avLst/>
          </a:prstGeom>
          <a:ln w="28575" cap="sq">
            <a:solidFill>
              <a:srgbClr val="FF0000"/>
            </a:solidFill>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0D80F71-0DCE-FB43-B0F4-E6C4C7026A61}"/>
              </a:ext>
            </a:extLst>
          </p:cNvPr>
          <p:cNvCxnSpPr/>
          <p:nvPr/>
        </p:nvCxnSpPr>
        <p:spPr>
          <a:xfrm>
            <a:off x="2637235" y="4653136"/>
            <a:ext cx="2160240" cy="0"/>
          </a:xfrm>
          <a:prstGeom prst="line">
            <a:avLst/>
          </a:prstGeom>
          <a:ln w="28575" cap="sq">
            <a:solidFill>
              <a:srgbClr val="FF0000"/>
            </a:solidFill>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59015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grpId="2" nodeType="clickEffect">
                                  <p:stCondLst>
                                    <p:cond delay="0"/>
                                  </p:stCondLst>
                                  <p:childTnLst>
                                    <p:set>
                                      <p:cBhvr>
                                        <p:cTn id="11" dur="1" fill="hold">
                                          <p:stCondLst>
                                            <p:cond delay="0"/>
                                          </p:stCondLst>
                                        </p:cTn>
                                        <p:tgtEl>
                                          <p:spTgt spid="2"/>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dissolve">
                                      <p:cBhvr>
                                        <p:cTn id="16" dur="500"/>
                                        <p:tgtEl>
                                          <p:spTgt spid="8"/>
                                        </p:tgtEl>
                                      </p:cBhvr>
                                    </p:animEffect>
                                  </p:childTnLst>
                                </p:cTn>
                              </p:par>
                              <p:par>
                                <p:cTn id="17" presetID="9" presetClass="entr" presetSubtype="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dissolve">
                                      <p:cBhvr>
                                        <p:cTn id="1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animBg="1"/>
      <p:bldP spid="2" grpId="2"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19</a:t>
            </a:fld>
            <a:endParaRPr lang="en-GB" dirty="0"/>
          </a:p>
        </p:txBody>
      </p:sp>
      <p:sp>
        <p:nvSpPr>
          <p:cNvPr id="10" name="Titel 9"/>
          <p:cNvSpPr>
            <a:spLocks noGrp="1"/>
          </p:cNvSpPr>
          <p:nvPr>
            <p:ph type="title"/>
          </p:nvPr>
        </p:nvSpPr>
        <p:spPr>
          <a:xfrm>
            <a:off x="323850" y="620714"/>
            <a:ext cx="11537950" cy="576038"/>
          </a:xfrm>
        </p:spPr>
        <p:txBody>
          <a:bodyPr/>
          <a:lstStyle/>
          <a:p>
            <a:r>
              <a:rPr lang="en-GB" dirty="0"/>
              <a:t>The Alternation Effect</a:t>
            </a:r>
          </a:p>
        </p:txBody>
      </p:sp>
      <p:pic>
        <p:nvPicPr>
          <p:cNvPr id="14" name="Content Placeholder 13">
            <a:extLst>
              <a:ext uri="{FF2B5EF4-FFF2-40B4-BE49-F238E27FC236}">
                <a16:creationId xmlns:a16="http://schemas.microsoft.com/office/drawing/2014/main" id="{8CFC3B73-AB3C-6142-84BC-606ACA4B4D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49696" y="1464490"/>
            <a:ext cx="9686258" cy="4756804"/>
          </a:xfrm>
        </p:spPr>
      </p:pic>
      <p:sp>
        <p:nvSpPr>
          <p:cNvPr id="6" name="TextBox 5">
            <a:extLst>
              <a:ext uri="{FF2B5EF4-FFF2-40B4-BE49-F238E27FC236}">
                <a16:creationId xmlns:a16="http://schemas.microsoft.com/office/drawing/2014/main" id="{23C5D8CC-6240-4142-BC26-229CE9E66A02}"/>
              </a:ext>
            </a:extLst>
          </p:cNvPr>
          <p:cNvSpPr txBox="1"/>
          <p:nvPr/>
        </p:nvSpPr>
        <p:spPr>
          <a:xfrm>
            <a:off x="7101731" y="2348880"/>
            <a:ext cx="1008112" cy="3312368"/>
          </a:xfrm>
          <a:prstGeom prst="rect">
            <a:avLst/>
          </a:prstGeom>
          <a:noFill/>
          <a:ln w="28575">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240931758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p:cNvSpPr>
            <a:spLocks noGrp="1"/>
          </p:cNvSpPr>
          <p:nvPr>
            <p:ph type="ctrTitle"/>
          </p:nvPr>
        </p:nvSpPr>
        <p:spPr>
          <a:xfrm>
            <a:off x="323850" y="5183346"/>
            <a:ext cx="11537950" cy="1053966"/>
          </a:xfrm>
        </p:spPr>
        <p:txBody>
          <a:bodyPr/>
          <a:lstStyle/>
          <a:p>
            <a:r>
              <a:rPr lang="en-GB" dirty="0"/>
              <a:t>Introduction</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2</a:t>
            </a:fld>
            <a:endParaRPr lang="en-GB" dirty="0"/>
          </a:p>
        </p:txBody>
      </p:sp>
      <p:pic>
        <p:nvPicPr>
          <p:cNvPr id="10" name="Picture Placeholder 9">
            <a:extLst>
              <a:ext uri="{FF2B5EF4-FFF2-40B4-BE49-F238E27FC236}">
                <a16:creationId xmlns:a16="http://schemas.microsoft.com/office/drawing/2014/main" id="{05718BBE-C6E0-734B-8717-5C5ACCC3C08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2853" b="12853"/>
          <a:stretch>
            <a:fillRect/>
          </a:stretch>
        </p:blipFill>
        <p:spPr>
          <a:xfrm>
            <a:off x="323850" y="620713"/>
            <a:ext cx="11537950" cy="4562475"/>
          </a:xfrm>
        </p:spPr>
      </p:pic>
      <p:sp>
        <p:nvSpPr>
          <p:cNvPr id="2" name="Textfeld 1">
            <a:extLst>
              <a:ext uri="{FF2B5EF4-FFF2-40B4-BE49-F238E27FC236}">
                <a16:creationId xmlns:a16="http://schemas.microsoft.com/office/drawing/2014/main" id="{39C3B43A-D6F7-4B70-9FDB-9D6FCB6CB59D}"/>
              </a:ext>
            </a:extLst>
          </p:cNvPr>
          <p:cNvSpPr txBox="1"/>
          <p:nvPr/>
        </p:nvSpPr>
        <p:spPr>
          <a:xfrm>
            <a:off x="7168800" y="4771321"/>
            <a:ext cx="4824536" cy="400110"/>
          </a:xfrm>
          <a:prstGeom prst="rect">
            <a:avLst/>
          </a:prstGeom>
          <a:noFill/>
        </p:spPr>
        <p:txBody>
          <a:bodyPr wrap="square" rtlCol="0">
            <a:spAutoFit/>
          </a:bodyPr>
          <a:lstStyle/>
          <a:p>
            <a:r>
              <a:rPr lang="en-US" sz="1000" dirty="0">
                <a:solidFill>
                  <a:schemeClr val="bg2">
                    <a:lumMod val="65000"/>
                  </a:schemeClr>
                </a:solidFill>
              </a:rPr>
              <a:t>https://www.irishtimes.com/business/transport-and-tourism/ryanair-punctuality-worsens-as-complaint-volumes-increase-1.3182401</a:t>
            </a:r>
          </a:p>
        </p:txBody>
      </p:sp>
    </p:spTree>
    <p:extLst>
      <p:ext uri="{BB962C8B-B14F-4D97-AF65-F5344CB8AC3E}">
        <p14:creationId xmlns:p14="http://schemas.microsoft.com/office/powerpoint/2010/main" val="83273941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andom-2.mp4">
            <a:hlinkClick r:id="" action="ppaction://media"/>
            <a:extLst>
              <a:ext uri="{FF2B5EF4-FFF2-40B4-BE49-F238E27FC236}">
                <a16:creationId xmlns:a16="http://schemas.microsoft.com/office/drawing/2014/main" id="{27C7AF5A-F397-AE4B-A764-182EC617EADD}"/>
              </a:ext>
            </a:extLst>
          </p:cNvPr>
          <p:cNvPicPr>
            <a:picLocks noGrp="1" noChangeAspect="1"/>
          </p:cNvPicPr>
          <p:nvPr>
            <p:ph sz="half" idx="1"/>
            <a:videoFile r:link="rId2"/>
            <p:extLst>
              <p:ext uri="{DAA4B4D4-6D71-4841-9C94-3DE7FCFB9230}">
                <p14:media xmlns:p14="http://schemas.microsoft.com/office/powerpoint/2010/main" r:embed="rId1"/>
              </p:ext>
            </p:extLst>
          </p:nvPr>
        </p:nvPicPr>
        <p:blipFill>
          <a:blip r:embed="rId7"/>
          <a:stretch>
            <a:fillRect/>
          </a:stretch>
        </p:blipFill>
        <p:spPr>
          <a:xfrm>
            <a:off x="26401" y="1592714"/>
            <a:ext cx="12134435" cy="1884144"/>
          </a:xfrm>
        </p:spPr>
      </p:pic>
      <p:pic>
        <p:nvPicPr>
          <p:cNvPr id="3" name="steffen.mp4">
            <a:hlinkClick r:id="" action="ppaction://media"/>
            <a:extLst>
              <a:ext uri="{FF2B5EF4-FFF2-40B4-BE49-F238E27FC236}">
                <a16:creationId xmlns:a16="http://schemas.microsoft.com/office/drawing/2014/main" id="{75DDC0A5-CD92-124E-85E7-8174F3FC53FE}"/>
              </a:ext>
            </a:extLst>
          </p:cNvPr>
          <p:cNvPicPr>
            <a:picLocks noGrp="1" noChangeAspect="1"/>
          </p:cNvPicPr>
          <p:nvPr>
            <p:ph sz="half" idx="2"/>
            <a:videoFile r:link="rId4"/>
            <p:extLst>
              <p:ext uri="{DAA4B4D4-6D71-4841-9C94-3DE7FCFB9230}">
                <p14:media xmlns:p14="http://schemas.microsoft.com/office/powerpoint/2010/main" r:embed="rId3"/>
              </p:ext>
            </p:extLst>
          </p:nvPr>
        </p:nvPicPr>
        <p:blipFill>
          <a:blip r:embed="rId8"/>
          <a:stretch>
            <a:fillRect/>
          </a:stretch>
        </p:blipFill>
        <p:spPr>
          <a:xfrm>
            <a:off x="26408" y="3717032"/>
            <a:ext cx="12134428" cy="1884144"/>
          </a:xfrm>
        </p:spPr>
      </p:pic>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20</a:t>
            </a:fld>
            <a:endParaRPr lang="en-GB" dirty="0"/>
          </a:p>
        </p:txBody>
      </p:sp>
      <p:sp>
        <p:nvSpPr>
          <p:cNvPr id="11" name="Titel 10"/>
          <p:cNvSpPr>
            <a:spLocks noGrp="1"/>
          </p:cNvSpPr>
          <p:nvPr>
            <p:ph type="title"/>
          </p:nvPr>
        </p:nvSpPr>
        <p:spPr/>
        <p:txBody>
          <a:bodyPr/>
          <a:lstStyle/>
          <a:p>
            <a:r>
              <a:rPr lang="en-GB" dirty="0"/>
              <a:t>Steffen vs Random</a:t>
            </a:r>
            <a:br>
              <a:rPr lang="en-GB" dirty="0"/>
            </a:br>
            <a:endParaRPr lang="en-GB" dirty="0"/>
          </a:p>
        </p:txBody>
      </p:sp>
      <p:sp>
        <p:nvSpPr>
          <p:cNvPr id="9" name="TextBox 8">
            <a:extLst>
              <a:ext uri="{FF2B5EF4-FFF2-40B4-BE49-F238E27FC236}">
                <a16:creationId xmlns:a16="http://schemas.microsoft.com/office/drawing/2014/main" id="{5D1C88AC-4496-E240-A6E4-5BA1F27ADA53}"/>
              </a:ext>
            </a:extLst>
          </p:cNvPr>
          <p:cNvSpPr txBox="1"/>
          <p:nvPr/>
        </p:nvSpPr>
        <p:spPr>
          <a:xfrm>
            <a:off x="693019" y="5805264"/>
            <a:ext cx="10585176" cy="369332"/>
          </a:xfrm>
          <a:prstGeom prst="rect">
            <a:avLst/>
          </a:prstGeom>
          <a:noFill/>
        </p:spPr>
        <p:txBody>
          <a:bodyPr wrap="square" rtlCol="0">
            <a:spAutoFit/>
          </a:bodyPr>
          <a:lstStyle/>
          <a:p>
            <a:r>
              <a:rPr lang="en-US" dirty="0"/>
              <a:t>Airbus A320-200,	100% Load, Speed: 50x 				Top: Random, Bottom: Steffen</a:t>
            </a:r>
          </a:p>
        </p:txBody>
      </p:sp>
    </p:spTree>
    <p:extLst>
      <p:ext uri="{BB962C8B-B14F-4D97-AF65-F5344CB8AC3E}">
        <p14:creationId xmlns:p14="http://schemas.microsoft.com/office/powerpoint/2010/main" val="57214332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467" fill="hold"/>
                                        <p:tgtEl>
                                          <p:spTgt spid="2"/>
                                        </p:tgtEl>
                                      </p:cBhvr>
                                    </p:cmd>
                                  </p:childTnLst>
                                </p:cTn>
                              </p:par>
                              <p:par>
                                <p:cTn id="7" presetID="1" presetClass="mediacall" presetSubtype="0" fill="hold" nodeType="withEffect">
                                  <p:stCondLst>
                                    <p:cond delay="0"/>
                                  </p:stCondLst>
                                  <p:childTnLst>
                                    <p:cmd type="call" cmd="playFrom(0.0)">
                                      <p:cBhvr>
                                        <p:cTn id="8" dur="332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2"/>
                </p:tgtEl>
              </p:cMediaNode>
            </p:video>
            <p:seq concurrent="1" nextAc="seek">
              <p:cTn id="10" restart="whenNotActive" fill="hold" evtFilter="cancelBubble" nodeType="interactiveSeq">
                <p:stCondLst>
                  <p:cond evt="onClick" delay="0">
                    <p:tgtEl>
                      <p:spTgt spid="2"/>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2"/>
                                        </p:tgtEl>
                                      </p:cBhvr>
                                    </p:cmd>
                                  </p:childTnLst>
                                </p:cTn>
                              </p:par>
                              <p:par>
                                <p:cTn id="15" presetID="2" presetClass="mediacall" presetSubtype="0" fill="hold" nodeType="with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2"/>
                  </p:tgtEl>
                </p:cond>
              </p:nextCondLst>
            </p:seq>
            <p:video>
              <p:cMediaNode vol="80000">
                <p:cTn id="17" fill="hold" display="0">
                  <p:stCondLst>
                    <p:cond delay="indefinite"/>
                  </p:stCondLst>
                </p:cTn>
                <p:tgtEl>
                  <p:spTgt spid="3"/>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820CFE04-52B7-9C4E-A5FA-EA844EC895D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734584" y="1417643"/>
            <a:ext cx="6716481" cy="5037361"/>
          </a:xfrm>
        </p:spPr>
      </p:pic>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21</a:t>
            </a:fld>
            <a:endParaRPr lang="en-GB" dirty="0"/>
          </a:p>
        </p:txBody>
      </p:sp>
      <p:sp>
        <p:nvSpPr>
          <p:cNvPr id="10" name="Titel 9"/>
          <p:cNvSpPr>
            <a:spLocks noGrp="1"/>
          </p:cNvSpPr>
          <p:nvPr>
            <p:ph type="title"/>
          </p:nvPr>
        </p:nvSpPr>
        <p:spPr/>
        <p:txBody>
          <a:bodyPr/>
          <a:lstStyle/>
          <a:p>
            <a:r>
              <a:rPr lang="en-GB" dirty="0"/>
              <a:t>Individual Boarding Times – Bombardier CS100 &amp; Airbus A320-200</a:t>
            </a:r>
          </a:p>
        </p:txBody>
      </p:sp>
    </p:spTree>
    <p:extLst>
      <p:ext uri="{BB962C8B-B14F-4D97-AF65-F5344CB8AC3E}">
        <p14:creationId xmlns:p14="http://schemas.microsoft.com/office/powerpoint/2010/main" val="285778822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22</a:t>
            </a:fld>
            <a:endParaRPr lang="en-GB" dirty="0"/>
          </a:p>
        </p:txBody>
      </p:sp>
      <p:sp>
        <p:nvSpPr>
          <p:cNvPr id="10" name="Titel 9"/>
          <p:cNvSpPr>
            <a:spLocks noGrp="1"/>
          </p:cNvSpPr>
          <p:nvPr>
            <p:ph type="title"/>
          </p:nvPr>
        </p:nvSpPr>
        <p:spPr/>
        <p:txBody>
          <a:bodyPr/>
          <a:lstStyle/>
          <a:p>
            <a:r>
              <a:rPr lang="en-GB" dirty="0"/>
              <a:t>Effect of Luggage Load – Airbus A320-200 full Passenger Load</a:t>
            </a:r>
          </a:p>
        </p:txBody>
      </p:sp>
      <p:pic>
        <p:nvPicPr>
          <p:cNvPr id="9" name="Content Placeholder 8">
            <a:extLst>
              <a:ext uri="{FF2B5EF4-FFF2-40B4-BE49-F238E27FC236}">
                <a16:creationId xmlns:a16="http://schemas.microsoft.com/office/drawing/2014/main" id="{E8481B35-D3F6-E445-B0BF-5C8256ADC04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600642" y="1196752"/>
            <a:ext cx="6984367" cy="5238276"/>
          </a:xfrm>
        </p:spPr>
      </p:pic>
    </p:spTree>
    <p:extLst>
      <p:ext uri="{BB962C8B-B14F-4D97-AF65-F5344CB8AC3E}">
        <p14:creationId xmlns:p14="http://schemas.microsoft.com/office/powerpoint/2010/main" val="190293137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A15DFB00-D4F9-794E-8535-3249C5168B4F}"/>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7796" b="7796"/>
          <a:stretch>
            <a:fillRect/>
          </a:stretch>
        </p:blipFill>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Conclusions</a:t>
            </a:r>
          </a:p>
        </p:txBody>
      </p:sp>
      <p:sp>
        <p:nvSpPr>
          <p:cNvPr id="15" name="Textfeld 1">
            <a:extLst>
              <a:ext uri="{FF2B5EF4-FFF2-40B4-BE49-F238E27FC236}">
                <a16:creationId xmlns:a16="http://schemas.microsoft.com/office/drawing/2014/main" id="{16FF8C94-1CD4-2944-9FF9-35EF978C1B72}"/>
              </a:ext>
            </a:extLst>
          </p:cNvPr>
          <p:cNvSpPr txBox="1"/>
          <p:nvPr/>
        </p:nvSpPr>
        <p:spPr>
          <a:xfrm>
            <a:off x="8037835" y="6260306"/>
            <a:ext cx="4824536" cy="246221"/>
          </a:xfrm>
          <a:prstGeom prst="rect">
            <a:avLst/>
          </a:prstGeom>
          <a:noFill/>
        </p:spPr>
        <p:txBody>
          <a:bodyPr wrap="square" rtlCol="0">
            <a:spAutoFit/>
          </a:bodyPr>
          <a:lstStyle/>
          <a:p>
            <a:r>
              <a:rPr lang="en-US" sz="1000" dirty="0">
                <a:hlinkClick r:id="rId5"/>
              </a:rPr>
              <a:t>https://commons.wikimedia.org/wiki/File:Swiss_Air_HQ-IQB_A330.jpg</a:t>
            </a:r>
            <a:endParaRPr lang="en-US" sz="1000" dirty="0"/>
          </a:p>
        </p:txBody>
      </p:sp>
    </p:spTree>
    <p:extLst>
      <p:ext uri="{BB962C8B-B14F-4D97-AF65-F5344CB8AC3E}">
        <p14:creationId xmlns:p14="http://schemas.microsoft.com/office/powerpoint/2010/main" val="1123743005"/>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Our agent-based model accurately depicts reality</a:t>
            </a:r>
          </a:p>
          <a:p>
            <a:r>
              <a:rPr lang="en-GB" dirty="0">
                <a:solidFill>
                  <a:schemeClr val="tx1">
                    <a:lumMod val="75000"/>
                  </a:schemeClr>
                </a:solidFill>
              </a:rPr>
              <a:t>Aisle congestions are a major source for increased boarding times</a:t>
            </a:r>
          </a:p>
          <a:p>
            <a:r>
              <a:rPr lang="en-GB" dirty="0">
                <a:solidFill>
                  <a:schemeClr val="tx1">
                    <a:lumMod val="75000"/>
                  </a:schemeClr>
                </a:solidFill>
              </a:rPr>
              <a:t>Alternation effect as a mean of success</a:t>
            </a:r>
          </a:p>
          <a:p>
            <a:r>
              <a:rPr lang="en-GB" dirty="0">
                <a:solidFill>
                  <a:schemeClr val="tx1">
                    <a:lumMod val="75000"/>
                  </a:schemeClr>
                </a:solidFill>
              </a:rPr>
              <a:t>Steffen method is the fastest for overall and individual boarding times</a:t>
            </a:r>
          </a:p>
          <a:p>
            <a:r>
              <a:rPr lang="en-GB" dirty="0">
                <a:solidFill>
                  <a:schemeClr val="tx1">
                    <a:lumMod val="75000"/>
                  </a:schemeClr>
                </a:solidFill>
              </a:rPr>
              <a:t>Strong correlation between individual and total boarding times</a:t>
            </a:r>
          </a:p>
          <a:p>
            <a:r>
              <a:rPr lang="en-GB" dirty="0">
                <a:solidFill>
                  <a:schemeClr val="tx1">
                    <a:lumMod val="75000"/>
                  </a:schemeClr>
                </a:solidFill>
              </a:rPr>
              <a:t>Luggage load has a great influence on boarding time, especially for faster boarding methods</a:t>
            </a: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24</a:t>
            </a:fld>
            <a:endParaRPr lang="en-GB" dirty="0"/>
          </a:p>
        </p:txBody>
      </p:sp>
      <p:sp>
        <p:nvSpPr>
          <p:cNvPr id="10" name="Titel 9"/>
          <p:cNvSpPr>
            <a:spLocks noGrp="1"/>
          </p:cNvSpPr>
          <p:nvPr>
            <p:ph type="title"/>
          </p:nvPr>
        </p:nvSpPr>
        <p:spPr/>
        <p:txBody>
          <a:bodyPr/>
          <a:lstStyle/>
          <a:p>
            <a:r>
              <a:rPr lang="en-GB" dirty="0"/>
              <a:t>Conclusions</a:t>
            </a:r>
          </a:p>
        </p:txBody>
      </p:sp>
    </p:spTree>
    <p:extLst>
      <p:ext uri="{BB962C8B-B14F-4D97-AF65-F5344CB8AC3E}">
        <p14:creationId xmlns:p14="http://schemas.microsoft.com/office/powerpoint/2010/main" val="2373536818"/>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Mostly uniform actors</a:t>
            </a:r>
          </a:p>
          <a:p>
            <a:endParaRPr lang="en-GB" dirty="0">
              <a:solidFill>
                <a:schemeClr val="tx1">
                  <a:lumMod val="75000"/>
                </a:schemeClr>
              </a:solidFill>
            </a:endParaRPr>
          </a:p>
          <a:p>
            <a:r>
              <a:rPr lang="en-GB" dirty="0">
                <a:solidFill>
                  <a:schemeClr val="tx1">
                    <a:lumMod val="75000"/>
                  </a:schemeClr>
                </a:solidFill>
              </a:rPr>
              <a:t>Constant time to store luggage</a:t>
            </a:r>
          </a:p>
          <a:p>
            <a:endParaRPr lang="en-GB" dirty="0">
              <a:solidFill>
                <a:schemeClr val="tx1">
                  <a:lumMod val="75000"/>
                </a:schemeClr>
              </a:solidFill>
            </a:endParaRPr>
          </a:p>
          <a:p>
            <a:r>
              <a:rPr lang="en-GB" dirty="0">
                <a:solidFill>
                  <a:schemeClr val="tx1">
                    <a:lumMod val="75000"/>
                  </a:schemeClr>
                </a:solidFill>
              </a:rPr>
              <a:t>Boarding through one entrance only</a:t>
            </a:r>
          </a:p>
          <a:p>
            <a:endParaRPr lang="en-GB" dirty="0">
              <a:solidFill>
                <a:schemeClr val="tx1">
                  <a:lumMod val="75000"/>
                </a:schemeClr>
              </a:solidFill>
            </a:endParaRPr>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25</a:t>
            </a:fld>
            <a:endParaRPr lang="en-GB" dirty="0"/>
          </a:p>
        </p:txBody>
      </p:sp>
      <p:sp>
        <p:nvSpPr>
          <p:cNvPr id="10" name="Titel 9"/>
          <p:cNvSpPr>
            <a:spLocks noGrp="1"/>
          </p:cNvSpPr>
          <p:nvPr>
            <p:ph type="title"/>
          </p:nvPr>
        </p:nvSpPr>
        <p:spPr/>
        <p:txBody>
          <a:bodyPr/>
          <a:lstStyle/>
          <a:p>
            <a:r>
              <a:rPr lang="en-GB" dirty="0"/>
              <a:t>Limitations</a:t>
            </a:r>
          </a:p>
        </p:txBody>
      </p:sp>
    </p:spTree>
    <p:extLst>
      <p:ext uri="{BB962C8B-B14F-4D97-AF65-F5344CB8AC3E}">
        <p14:creationId xmlns:p14="http://schemas.microsoft.com/office/powerpoint/2010/main" val="3066495060"/>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Additional attributes could be added to agents</a:t>
            </a:r>
          </a:p>
          <a:p>
            <a:endParaRPr lang="en-GB" dirty="0">
              <a:solidFill>
                <a:schemeClr val="tx1">
                  <a:lumMod val="75000"/>
                </a:schemeClr>
              </a:solidFill>
            </a:endParaRPr>
          </a:p>
          <a:p>
            <a:r>
              <a:rPr lang="en-GB" dirty="0">
                <a:solidFill>
                  <a:schemeClr val="tx1">
                    <a:lumMod val="75000"/>
                  </a:schemeClr>
                </a:solidFill>
              </a:rPr>
              <a:t>Include planes used for long haul flights</a:t>
            </a:r>
          </a:p>
          <a:p>
            <a:endParaRPr lang="en-GB" dirty="0">
              <a:solidFill>
                <a:schemeClr val="tx1">
                  <a:lumMod val="75000"/>
                </a:schemeClr>
              </a:solidFill>
            </a:endParaRPr>
          </a:p>
          <a:p>
            <a:r>
              <a:rPr lang="en-GB" dirty="0">
                <a:solidFill>
                  <a:schemeClr val="tx1">
                    <a:lumMod val="75000"/>
                  </a:schemeClr>
                </a:solidFill>
              </a:rPr>
              <a:t>Conduct experiments with humans</a:t>
            </a: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26</a:t>
            </a:fld>
            <a:endParaRPr lang="en-GB" dirty="0"/>
          </a:p>
        </p:txBody>
      </p:sp>
      <p:sp>
        <p:nvSpPr>
          <p:cNvPr id="10" name="Titel 9"/>
          <p:cNvSpPr>
            <a:spLocks noGrp="1"/>
          </p:cNvSpPr>
          <p:nvPr>
            <p:ph type="title"/>
          </p:nvPr>
        </p:nvSpPr>
        <p:spPr/>
        <p:txBody>
          <a:bodyPr/>
          <a:lstStyle/>
          <a:p>
            <a:r>
              <a:rPr lang="en-GB" dirty="0"/>
              <a:t>Outlook, Improvement and Extension</a:t>
            </a:r>
          </a:p>
        </p:txBody>
      </p:sp>
    </p:spTree>
    <p:extLst>
      <p:ext uri="{BB962C8B-B14F-4D97-AF65-F5344CB8AC3E}">
        <p14:creationId xmlns:p14="http://schemas.microsoft.com/office/powerpoint/2010/main" val="13025137"/>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20">
            <a:extLst>
              <a:ext uri="{FF2B5EF4-FFF2-40B4-BE49-F238E27FC236}">
                <a16:creationId xmlns:a16="http://schemas.microsoft.com/office/drawing/2014/main" id="{4119DEF5-9DDC-514C-9325-FB0B8F9425BD}"/>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0" r="20"/>
          <a:stretch>
            <a:fillRect/>
          </a:stretch>
        </p:blipFill>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Q &amp; A</a:t>
            </a:r>
          </a:p>
        </p:txBody>
      </p:sp>
      <p:sp>
        <p:nvSpPr>
          <p:cNvPr id="22" name="Rectangle 21">
            <a:extLst>
              <a:ext uri="{FF2B5EF4-FFF2-40B4-BE49-F238E27FC236}">
                <a16:creationId xmlns:a16="http://schemas.microsoft.com/office/drawing/2014/main" id="{1A054286-5960-0E4A-B021-5A3490D8C585}"/>
              </a:ext>
            </a:extLst>
          </p:cNvPr>
          <p:cNvSpPr/>
          <p:nvPr/>
        </p:nvSpPr>
        <p:spPr>
          <a:xfrm>
            <a:off x="9117955" y="6260306"/>
            <a:ext cx="3140497" cy="246221"/>
          </a:xfrm>
          <a:prstGeom prst="rect">
            <a:avLst/>
          </a:prstGeom>
        </p:spPr>
        <p:txBody>
          <a:bodyPr wrap="square">
            <a:spAutoFit/>
          </a:bodyPr>
          <a:lstStyle/>
          <a:p>
            <a:r>
              <a:rPr lang="en-US" sz="1000" dirty="0"/>
              <a:t>https://</a:t>
            </a:r>
            <a:r>
              <a:rPr lang="en-US" sz="1000" dirty="0" err="1"/>
              <a:t>www.youtube.com</a:t>
            </a:r>
            <a:r>
              <a:rPr lang="en-US" sz="1000" dirty="0"/>
              <a:t>/</a:t>
            </a:r>
            <a:r>
              <a:rPr lang="en-US" sz="1000" dirty="0" err="1"/>
              <a:t>watch?v</a:t>
            </a:r>
            <a:r>
              <a:rPr lang="en-US" sz="1000" dirty="0"/>
              <a:t>=axQ0s-TYCGU</a:t>
            </a:r>
          </a:p>
        </p:txBody>
      </p:sp>
    </p:spTree>
    <p:extLst>
      <p:ext uri="{BB962C8B-B14F-4D97-AF65-F5344CB8AC3E}">
        <p14:creationId xmlns:p14="http://schemas.microsoft.com/office/powerpoint/2010/main" val="1395517371"/>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a:xfrm>
            <a:off x="323850" y="1582273"/>
            <a:ext cx="11537950" cy="4210046"/>
          </a:xfrm>
        </p:spPr>
        <p:txBody>
          <a:bodyPr/>
          <a:lstStyle/>
          <a:p>
            <a:r>
              <a:rPr lang="en-US" sz="2000" dirty="0">
                <a:solidFill>
                  <a:schemeClr val="tx1">
                    <a:lumMod val="75000"/>
                  </a:schemeClr>
                </a:solidFill>
              </a:rPr>
              <a:t>Literature:</a:t>
            </a:r>
          </a:p>
          <a:p>
            <a:pPr lvl="1"/>
            <a:r>
              <a:rPr lang="en-GB" sz="1800" dirty="0"/>
              <a:t>Van </a:t>
            </a:r>
            <a:r>
              <a:rPr lang="en-GB" sz="1800" dirty="0" err="1"/>
              <a:t>Landeghem</a:t>
            </a:r>
            <a:r>
              <a:rPr lang="en-GB" sz="1800" dirty="0"/>
              <a:t>, H, and A </a:t>
            </a:r>
            <a:r>
              <a:rPr lang="en-GB" sz="1800" dirty="0" err="1"/>
              <a:t>Beuselinck</a:t>
            </a:r>
            <a:r>
              <a:rPr lang="en-GB" sz="1800" dirty="0"/>
              <a:t>. ”Reducing Passenger Boarding Time in Airplanes: A Simulation Based Approach.” European Journal of Operational Research, vol. 142, no. 2, 2002, pp. 294–308., doi:10.1016/s0377-2217(01)00294- 6. </a:t>
            </a:r>
          </a:p>
          <a:p>
            <a:pPr lvl="1"/>
            <a:r>
              <a:rPr lang="en-GB" sz="1800" dirty="0"/>
              <a:t>Steffen, Jason H. ”Optimal boarding method for airline passengers.” Journal of Air Transport Management 14.3 (2008): 146-150. </a:t>
            </a:r>
          </a:p>
          <a:p>
            <a:r>
              <a:rPr lang="en-GB" sz="2000" dirty="0">
                <a:solidFill>
                  <a:schemeClr val="tx1">
                    <a:lumMod val="75000"/>
                  </a:schemeClr>
                </a:solidFill>
              </a:rPr>
              <a:t>Images:</a:t>
            </a:r>
          </a:p>
          <a:p>
            <a:pPr lvl="1"/>
            <a:r>
              <a:rPr lang="en-US" sz="1800" dirty="0"/>
              <a:t>https://www.irishtimes.com/business/transport-and-tourism/ryanair-punctuality-worsens-as-complaint-volumes-increase-1.3182401</a:t>
            </a:r>
          </a:p>
          <a:p>
            <a:pPr lvl="1"/>
            <a:r>
              <a:rPr lang="en-US" sz="1800" dirty="0"/>
              <a:t>https://</a:t>
            </a:r>
            <a:r>
              <a:rPr lang="en-US" sz="1800" dirty="0" err="1"/>
              <a:t>images.theconversation.com</a:t>
            </a:r>
            <a:r>
              <a:rPr lang="en-US" sz="1800" dirty="0"/>
              <a:t>/files/65277/original/image-20141124-1034-fqtt8l.jpg?ixlib=rb-1.1.0&amp;q=45&amp;auto=</a:t>
            </a:r>
            <a:r>
              <a:rPr lang="en-US" sz="1800" dirty="0" err="1"/>
              <a:t>format&amp;w</a:t>
            </a:r>
            <a:r>
              <a:rPr lang="en-US" sz="1800" dirty="0"/>
              <a:t>=926&amp;fit=clip Date Accessed: 8.10.18</a:t>
            </a:r>
          </a:p>
          <a:p>
            <a:pPr lvl="1"/>
            <a:r>
              <a:rPr lang="en-GB" sz="1800" dirty="0">
                <a:solidFill>
                  <a:schemeClr val="tx1">
                    <a:lumMod val="75000"/>
                  </a:schemeClr>
                </a:solidFill>
              </a:rPr>
              <a:t>https://</a:t>
            </a:r>
            <a:r>
              <a:rPr lang="en-GB" sz="1800" dirty="0" err="1">
                <a:solidFill>
                  <a:schemeClr val="tx1">
                    <a:lumMod val="75000"/>
                  </a:schemeClr>
                </a:solidFill>
              </a:rPr>
              <a:t>www.youtube.com</a:t>
            </a:r>
            <a:r>
              <a:rPr lang="en-GB" sz="1800" dirty="0">
                <a:solidFill>
                  <a:schemeClr val="tx1">
                    <a:lumMod val="75000"/>
                  </a:schemeClr>
                </a:solidFill>
              </a:rPr>
              <a:t>/</a:t>
            </a:r>
            <a:r>
              <a:rPr lang="en-GB" sz="1800" dirty="0" err="1">
                <a:solidFill>
                  <a:schemeClr val="tx1">
                    <a:lumMod val="75000"/>
                  </a:schemeClr>
                </a:solidFill>
              </a:rPr>
              <a:t>watch?v</a:t>
            </a:r>
            <a:r>
              <a:rPr lang="en-GB" sz="1800" dirty="0">
                <a:solidFill>
                  <a:schemeClr val="tx1">
                    <a:lumMod val="75000"/>
                  </a:schemeClr>
                </a:solidFill>
              </a:rPr>
              <a:t>=</a:t>
            </a:r>
            <a:r>
              <a:rPr lang="en-GB" sz="1800" dirty="0" err="1">
                <a:solidFill>
                  <a:schemeClr val="tx1">
                    <a:lumMod val="75000"/>
                  </a:schemeClr>
                </a:solidFill>
              </a:rPr>
              <a:t>oLCViWPbugM</a:t>
            </a:r>
            <a:endParaRPr lang="en-US" sz="1800" dirty="0"/>
          </a:p>
          <a:p>
            <a:pPr lvl="1"/>
            <a:r>
              <a:rPr lang="en-US" sz="1800" dirty="0"/>
              <a:t>https://commons.wikimedia.org/wiki/File:Swiss_Air_HQ-IQB_A330.jpg</a:t>
            </a:r>
          </a:p>
          <a:p>
            <a:pPr lvl="1"/>
            <a:r>
              <a:rPr lang="en-US" sz="1800" dirty="0"/>
              <a:t>https://www.youtube.com/watch?v=axQ0s-TYCGU</a:t>
            </a:r>
          </a:p>
          <a:p>
            <a:endParaRPr lang="en-GB" sz="2000"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28</a:t>
            </a:fld>
            <a:endParaRPr lang="en-GB" dirty="0"/>
          </a:p>
        </p:txBody>
      </p:sp>
      <p:sp>
        <p:nvSpPr>
          <p:cNvPr id="10" name="Titel 9"/>
          <p:cNvSpPr>
            <a:spLocks noGrp="1"/>
          </p:cNvSpPr>
          <p:nvPr>
            <p:ph type="title"/>
          </p:nvPr>
        </p:nvSpPr>
        <p:spPr/>
        <p:txBody>
          <a:bodyPr/>
          <a:lstStyle/>
          <a:p>
            <a:r>
              <a:rPr lang="en-GB" dirty="0"/>
              <a:t>References</a:t>
            </a:r>
          </a:p>
        </p:txBody>
      </p:sp>
    </p:spTree>
    <p:extLst>
      <p:ext uri="{BB962C8B-B14F-4D97-AF65-F5344CB8AC3E}">
        <p14:creationId xmlns:p14="http://schemas.microsoft.com/office/powerpoint/2010/main" val="411546569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“Reducing passenger boarding time in airplanes: A simulation based approach” H. Van </a:t>
            </a:r>
            <a:r>
              <a:rPr lang="en-GB" dirty="0" err="1">
                <a:solidFill>
                  <a:schemeClr val="tx1">
                    <a:lumMod val="75000"/>
                  </a:schemeClr>
                </a:solidFill>
              </a:rPr>
              <a:t>Landeghem</a:t>
            </a:r>
            <a:r>
              <a:rPr lang="en-GB" dirty="0">
                <a:solidFill>
                  <a:schemeClr val="tx1">
                    <a:lumMod val="75000"/>
                  </a:schemeClr>
                </a:solidFill>
              </a:rPr>
              <a:t>, A. </a:t>
            </a:r>
            <a:r>
              <a:rPr lang="en-GB" dirty="0" err="1">
                <a:solidFill>
                  <a:schemeClr val="tx1">
                    <a:lumMod val="75000"/>
                  </a:schemeClr>
                </a:solidFill>
              </a:rPr>
              <a:t>Beuselinck</a:t>
            </a:r>
            <a:r>
              <a:rPr lang="en-GB" dirty="0">
                <a:solidFill>
                  <a:schemeClr val="tx1">
                    <a:lumMod val="75000"/>
                  </a:schemeClr>
                </a:solidFill>
              </a:rPr>
              <a:t> - 2002</a:t>
            </a:r>
          </a:p>
          <a:p>
            <a:pPr lvl="1"/>
            <a:r>
              <a:rPr lang="en-GB" dirty="0">
                <a:solidFill>
                  <a:schemeClr val="tx1">
                    <a:lumMod val="75000"/>
                  </a:schemeClr>
                </a:solidFill>
              </a:rPr>
              <a:t>Agent-based model</a:t>
            </a:r>
          </a:p>
          <a:p>
            <a:pPr lvl="1"/>
            <a:r>
              <a:rPr lang="en-GB" dirty="0">
                <a:solidFill>
                  <a:schemeClr val="tx1">
                    <a:lumMod val="75000"/>
                  </a:schemeClr>
                </a:solidFill>
              </a:rPr>
              <a:t>Average plane</a:t>
            </a:r>
          </a:p>
          <a:p>
            <a:pPr lvl="1"/>
            <a:r>
              <a:rPr lang="en-GB" dirty="0">
                <a:solidFill>
                  <a:schemeClr val="tx1">
                    <a:lumMod val="75000"/>
                  </a:schemeClr>
                </a:solidFill>
              </a:rPr>
              <a:t>Compares different boarding methods</a:t>
            </a:r>
          </a:p>
          <a:p>
            <a:pPr marL="361950" lvl="1" indent="0">
              <a:buNone/>
            </a:pPr>
            <a:endParaRPr lang="en-GB" dirty="0">
              <a:solidFill>
                <a:schemeClr val="tx1">
                  <a:lumMod val="75000"/>
                </a:schemeClr>
              </a:solidFill>
            </a:endParaRPr>
          </a:p>
          <a:p>
            <a:r>
              <a:rPr lang="en-GB" dirty="0"/>
              <a:t>“Optimal boarding method for airline passengers.” J. H. Steffen - 2008</a:t>
            </a:r>
          </a:p>
          <a:p>
            <a:pPr lvl="1"/>
            <a:r>
              <a:rPr lang="en-GB" dirty="0"/>
              <a:t>Proposes new boarding method</a:t>
            </a:r>
          </a:p>
          <a:p>
            <a:pPr lvl="1"/>
            <a:r>
              <a:rPr lang="en-GB" dirty="0"/>
              <a:t>Supposedly fastest</a:t>
            </a: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3</a:t>
            </a:fld>
            <a:endParaRPr lang="en-GB" dirty="0"/>
          </a:p>
        </p:txBody>
      </p:sp>
      <p:sp>
        <p:nvSpPr>
          <p:cNvPr id="10" name="Titel 9"/>
          <p:cNvSpPr>
            <a:spLocks noGrp="1"/>
          </p:cNvSpPr>
          <p:nvPr>
            <p:ph type="title"/>
          </p:nvPr>
        </p:nvSpPr>
        <p:spPr/>
        <p:txBody>
          <a:bodyPr/>
          <a:lstStyle/>
          <a:p>
            <a:r>
              <a:rPr lang="en-GB" dirty="0"/>
              <a:t>Literature</a:t>
            </a:r>
          </a:p>
        </p:txBody>
      </p:sp>
    </p:spTree>
    <p:extLst>
      <p:ext uri="{BB962C8B-B14F-4D97-AF65-F5344CB8AC3E}">
        <p14:creationId xmlns:p14="http://schemas.microsoft.com/office/powerpoint/2010/main" val="56089592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t>Implementation of an agent-based model</a:t>
            </a:r>
          </a:p>
          <a:p>
            <a:pPr lvl="1"/>
            <a:r>
              <a:rPr lang="en-GB" dirty="0"/>
              <a:t>Configurable</a:t>
            </a:r>
          </a:p>
          <a:p>
            <a:pPr lvl="1"/>
            <a:r>
              <a:rPr lang="en-GB" dirty="0"/>
              <a:t>Animation</a:t>
            </a:r>
          </a:p>
          <a:p>
            <a:r>
              <a:rPr lang="en-GB" dirty="0"/>
              <a:t>Reproduction of </a:t>
            </a:r>
            <a:r>
              <a:rPr lang="en-GB" dirty="0">
                <a:solidFill>
                  <a:schemeClr val="tx1">
                    <a:lumMod val="75000"/>
                  </a:schemeClr>
                </a:solidFill>
              </a:rPr>
              <a:t>Van </a:t>
            </a:r>
            <a:r>
              <a:rPr lang="en-GB" dirty="0" err="1">
                <a:solidFill>
                  <a:schemeClr val="tx1">
                    <a:lumMod val="75000"/>
                  </a:schemeClr>
                </a:solidFill>
              </a:rPr>
              <a:t>Landeghem’s</a:t>
            </a:r>
            <a:r>
              <a:rPr lang="en-GB" dirty="0">
                <a:solidFill>
                  <a:schemeClr val="tx1">
                    <a:lumMod val="75000"/>
                  </a:schemeClr>
                </a:solidFill>
              </a:rPr>
              <a:t> and </a:t>
            </a:r>
            <a:r>
              <a:rPr lang="en-GB" dirty="0" err="1">
                <a:solidFill>
                  <a:schemeClr val="tx1">
                    <a:lumMod val="75000"/>
                  </a:schemeClr>
                </a:solidFill>
              </a:rPr>
              <a:t>Beuselinck’s</a:t>
            </a:r>
            <a:r>
              <a:rPr lang="en-GB" dirty="0">
                <a:solidFill>
                  <a:schemeClr val="tx1">
                    <a:lumMod val="75000"/>
                  </a:schemeClr>
                </a:solidFill>
              </a:rPr>
              <a:t> results</a:t>
            </a:r>
          </a:p>
          <a:p>
            <a:r>
              <a:rPr lang="en-GB" dirty="0">
                <a:solidFill>
                  <a:schemeClr val="tx1">
                    <a:lumMod val="75000"/>
                  </a:schemeClr>
                </a:solidFill>
              </a:rPr>
              <a:t>Comparison of various boarding methods</a:t>
            </a:r>
          </a:p>
          <a:p>
            <a:r>
              <a:rPr lang="en-GB" dirty="0">
                <a:solidFill>
                  <a:schemeClr val="tx1">
                    <a:lumMod val="75000"/>
                  </a:schemeClr>
                </a:solidFill>
              </a:rPr>
              <a:t>Verification that Steffen is fastest</a:t>
            </a:r>
          </a:p>
          <a:p>
            <a:r>
              <a:rPr lang="en-GB" dirty="0">
                <a:solidFill>
                  <a:schemeClr val="tx1">
                    <a:lumMod val="75000"/>
                  </a:schemeClr>
                </a:solidFill>
              </a:rPr>
              <a:t>Exposing “alternation” as a key factor</a:t>
            </a:r>
          </a:p>
          <a:p>
            <a:r>
              <a:rPr lang="en-GB" dirty="0">
                <a:solidFill>
                  <a:schemeClr val="tx1">
                    <a:lumMod val="75000"/>
                  </a:schemeClr>
                </a:solidFill>
              </a:rPr>
              <a:t>Analysing impact of luggage load</a:t>
            </a:r>
          </a:p>
          <a:p>
            <a:pPr marL="0" indent="0">
              <a:buNone/>
            </a:pPr>
            <a:endParaRPr lang="en-GB" dirty="0"/>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4</a:t>
            </a:fld>
            <a:endParaRPr lang="en-GB" dirty="0"/>
          </a:p>
        </p:txBody>
      </p:sp>
      <p:sp>
        <p:nvSpPr>
          <p:cNvPr id="10" name="Titel 9"/>
          <p:cNvSpPr>
            <a:spLocks noGrp="1"/>
          </p:cNvSpPr>
          <p:nvPr>
            <p:ph type="title"/>
          </p:nvPr>
        </p:nvSpPr>
        <p:spPr/>
        <p:txBody>
          <a:bodyPr/>
          <a:lstStyle/>
          <a:p>
            <a:r>
              <a:rPr lang="en-GB" dirty="0"/>
              <a:t>Main Contributions and Impact on Community</a:t>
            </a:r>
          </a:p>
        </p:txBody>
      </p:sp>
    </p:spTree>
    <p:extLst>
      <p:ext uri="{BB962C8B-B14F-4D97-AF65-F5344CB8AC3E}">
        <p14:creationId xmlns:p14="http://schemas.microsoft.com/office/powerpoint/2010/main" val="284075870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t>Choosing the right abstractions	</a:t>
            </a:r>
          </a:p>
          <a:p>
            <a:pPr lvl="1"/>
            <a:r>
              <a:rPr lang="en-GB" dirty="0"/>
              <a:t>Plane</a:t>
            </a:r>
          </a:p>
          <a:p>
            <a:pPr lvl="1"/>
            <a:r>
              <a:rPr lang="en-GB" dirty="0"/>
              <a:t>Luggage</a:t>
            </a:r>
          </a:p>
          <a:p>
            <a:pPr lvl="1"/>
            <a:r>
              <a:rPr lang="en-GB" dirty="0"/>
              <a:t>Passengers</a:t>
            </a:r>
          </a:p>
          <a:p>
            <a:pPr lvl="1"/>
            <a:r>
              <a:rPr lang="en-GB" dirty="0"/>
              <a:t>Movement</a:t>
            </a:r>
          </a:p>
          <a:p>
            <a:r>
              <a:rPr lang="en-GB" dirty="0"/>
              <a:t>Passenger interaction</a:t>
            </a:r>
          </a:p>
          <a:p>
            <a:pPr lvl="1"/>
            <a:r>
              <a:rPr lang="en-GB" dirty="0"/>
              <a:t>Passing each other in aisle</a:t>
            </a:r>
          </a:p>
          <a:p>
            <a:endParaRPr lang="en-GB" dirty="0"/>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5</a:t>
            </a:fld>
            <a:endParaRPr lang="en-GB" dirty="0"/>
          </a:p>
        </p:txBody>
      </p:sp>
      <p:sp>
        <p:nvSpPr>
          <p:cNvPr id="10" name="Titel 9"/>
          <p:cNvSpPr>
            <a:spLocks noGrp="1"/>
          </p:cNvSpPr>
          <p:nvPr>
            <p:ph type="title"/>
          </p:nvPr>
        </p:nvSpPr>
        <p:spPr/>
        <p:txBody>
          <a:bodyPr/>
          <a:lstStyle/>
          <a:p>
            <a:r>
              <a:rPr lang="en-GB" dirty="0"/>
              <a:t>Challenges</a:t>
            </a:r>
          </a:p>
        </p:txBody>
      </p:sp>
    </p:spTree>
    <p:extLst>
      <p:ext uri="{BB962C8B-B14F-4D97-AF65-F5344CB8AC3E}">
        <p14:creationId xmlns:p14="http://schemas.microsoft.com/office/powerpoint/2010/main" val="119685391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Content Placeholder 5">
            <a:extLst>
              <a:ext uri="{FF2B5EF4-FFF2-40B4-BE49-F238E27FC236}">
                <a16:creationId xmlns:a16="http://schemas.microsoft.com/office/drawing/2014/main" id="{84245730-A0A3-3F41-A4DA-695746992CBF}"/>
              </a:ext>
            </a:extLst>
          </p:cNvPr>
          <p:cNvPicPr>
            <a:picLocks noGrp="1" noChangeAspect="1"/>
          </p:cNvPicPr>
          <p:nvPr>
            <p:ph type="pic" sz="quarter" idx="10"/>
          </p:nvPr>
        </p:nvPicPr>
        <p:blipFill rotWithShape="1">
          <a:blip r:embed="rId3">
            <a:alphaModFix/>
          </a:blip>
          <a:srcRect t="7498" b="7498"/>
          <a:stretch/>
        </p:blipFill>
        <p:spPr>
          <a:prstGeom prst="rect">
            <a:avLst/>
          </a:prstGeom>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The Model</a:t>
            </a:r>
          </a:p>
        </p:txBody>
      </p:sp>
      <p:sp>
        <p:nvSpPr>
          <p:cNvPr id="15" name="Textfeld 1">
            <a:extLst>
              <a:ext uri="{FF2B5EF4-FFF2-40B4-BE49-F238E27FC236}">
                <a16:creationId xmlns:a16="http://schemas.microsoft.com/office/drawing/2014/main" id="{16FF8C94-1CD4-2944-9FF9-35EF978C1B72}"/>
              </a:ext>
            </a:extLst>
          </p:cNvPr>
          <p:cNvSpPr txBox="1"/>
          <p:nvPr/>
        </p:nvSpPr>
        <p:spPr>
          <a:xfrm>
            <a:off x="7360495" y="6236303"/>
            <a:ext cx="4824536" cy="553998"/>
          </a:xfrm>
          <a:prstGeom prst="rect">
            <a:avLst/>
          </a:prstGeom>
          <a:noFill/>
        </p:spPr>
        <p:txBody>
          <a:bodyPr wrap="square" rtlCol="0">
            <a:spAutoFit/>
          </a:bodyPr>
          <a:lstStyle/>
          <a:p>
            <a:pPr lvl="1"/>
            <a:r>
              <a:rPr lang="en-US" sz="1000" dirty="0">
                <a:solidFill>
                  <a:schemeClr val="bg2">
                    <a:lumMod val="75000"/>
                  </a:schemeClr>
                </a:solidFill>
              </a:rPr>
              <a:t>https://</a:t>
            </a:r>
            <a:r>
              <a:rPr lang="en-US" sz="1000" dirty="0" err="1">
                <a:solidFill>
                  <a:schemeClr val="bg2">
                    <a:lumMod val="75000"/>
                  </a:schemeClr>
                </a:solidFill>
              </a:rPr>
              <a:t>images.theconversation.com</a:t>
            </a:r>
            <a:r>
              <a:rPr lang="en-US" sz="1000" dirty="0">
                <a:solidFill>
                  <a:schemeClr val="bg2">
                    <a:lumMod val="75000"/>
                  </a:schemeClr>
                </a:solidFill>
              </a:rPr>
              <a:t>/files/65277/original/image-20141124-1034-fqtt8l.jpg?ixlib=rb-1.1.0&amp;q=45&amp;auto=</a:t>
            </a:r>
            <a:r>
              <a:rPr lang="en-US" sz="1000" dirty="0" err="1">
                <a:solidFill>
                  <a:schemeClr val="bg2">
                    <a:lumMod val="75000"/>
                  </a:schemeClr>
                </a:solidFill>
              </a:rPr>
              <a:t>format&amp;w</a:t>
            </a:r>
            <a:r>
              <a:rPr lang="en-US" sz="1000" dirty="0">
                <a:solidFill>
                  <a:schemeClr val="bg2">
                    <a:lumMod val="75000"/>
                  </a:schemeClr>
                </a:solidFill>
              </a:rPr>
              <a:t>=926&amp;fit=clip Date Accessed: 8.10.18</a:t>
            </a:r>
            <a:endParaRPr lang="en-US" sz="1100" dirty="0">
              <a:solidFill>
                <a:schemeClr val="bg2">
                  <a:lumMod val="75000"/>
                </a:schemeClr>
              </a:solidFill>
            </a:endParaRPr>
          </a:p>
        </p:txBody>
      </p:sp>
    </p:spTree>
    <p:extLst>
      <p:ext uri="{BB962C8B-B14F-4D97-AF65-F5344CB8AC3E}">
        <p14:creationId xmlns:p14="http://schemas.microsoft.com/office/powerpoint/2010/main" val="68675106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pPr marL="0" indent="0">
              <a:buNone/>
            </a:pPr>
            <a:endParaRPr lang="en-US" dirty="0"/>
          </a:p>
          <a:p>
            <a:r>
              <a:rPr lang="en-US" dirty="0"/>
              <a:t>Models passengers’ behavior in plane</a:t>
            </a:r>
          </a:p>
          <a:p>
            <a:r>
              <a:rPr lang="en-US" dirty="0"/>
              <a:t>Agent based model</a:t>
            </a:r>
          </a:p>
          <a:p>
            <a:r>
              <a:rPr lang="en-US" dirty="0"/>
              <a:t>Agents move in the one dimensional aisle</a:t>
            </a:r>
          </a:p>
          <a:p>
            <a:r>
              <a:rPr lang="en-US" dirty="0"/>
              <a:t>If not switching positions, 2 agents never occupy same space in aisle</a:t>
            </a:r>
          </a:p>
          <a:p>
            <a:r>
              <a:rPr lang="en-US" dirty="0"/>
              <a:t>Agents act once per timestep</a:t>
            </a:r>
          </a:p>
          <a:p>
            <a:endParaRPr lang="en-GB" dirty="0"/>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7</a:t>
            </a:fld>
            <a:endParaRPr lang="en-GB" dirty="0"/>
          </a:p>
        </p:txBody>
      </p:sp>
      <p:sp>
        <p:nvSpPr>
          <p:cNvPr id="10" name="Titel 9"/>
          <p:cNvSpPr>
            <a:spLocks noGrp="1"/>
          </p:cNvSpPr>
          <p:nvPr>
            <p:ph type="title"/>
          </p:nvPr>
        </p:nvSpPr>
        <p:spPr/>
        <p:txBody>
          <a:bodyPr/>
          <a:lstStyle/>
          <a:p>
            <a:r>
              <a:rPr lang="en-GB" dirty="0"/>
              <a:t>The Model</a:t>
            </a:r>
          </a:p>
        </p:txBody>
      </p:sp>
    </p:spTree>
    <p:extLst>
      <p:ext uri="{BB962C8B-B14F-4D97-AF65-F5344CB8AC3E}">
        <p14:creationId xmlns:p14="http://schemas.microsoft.com/office/powerpoint/2010/main" val="388368631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8</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91393" y="5874670"/>
            <a:ext cx="914400" cy="914400"/>
          </a:xfrm>
          <a:prstGeom prst="rect">
            <a:avLst/>
          </a:prstGeom>
        </p:spPr>
      </p:pic>
    </p:spTree>
    <p:extLst>
      <p:ext uri="{BB962C8B-B14F-4D97-AF65-F5344CB8AC3E}">
        <p14:creationId xmlns:p14="http://schemas.microsoft.com/office/powerpoint/2010/main" val="211523324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9</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sp>
        <p:nvSpPr>
          <p:cNvPr id="2" name="Textfeld 1">
            <a:extLst>
              <a:ext uri="{FF2B5EF4-FFF2-40B4-BE49-F238E27FC236}">
                <a16:creationId xmlns:a16="http://schemas.microsoft.com/office/drawing/2014/main" id="{E8602369-C01B-421F-BF43-D91B82844C87}"/>
              </a:ext>
            </a:extLst>
          </p:cNvPr>
          <p:cNvSpPr txBox="1"/>
          <p:nvPr/>
        </p:nvSpPr>
        <p:spPr>
          <a:xfrm>
            <a:off x="549003" y="3789040"/>
            <a:ext cx="4536504" cy="1152128"/>
          </a:xfrm>
          <a:prstGeom prst="rect">
            <a:avLst/>
          </a:prstGeom>
          <a:noFill/>
          <a:ln w="381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3752437671"/>
      </p:ext>
    </p:extLst>
  </p:cSld>
  <p:clrMapOvr>
    <a:masterClrMapping/>
  </p:clrMapOvr>
  <p:transition>
    <p:fade/>
  </p:transition>
</p:sld>
</file>

<file path=ppt/theme/theme1.xml><?xml version="1.0" encoding="utf-8"?>
<a:theme xmlns:a="http://schemas.openxmlformats.org/drawingml/2006/main" name="eth_praesentation_16zu9_ETH1">
  <a:themeElements>
    <a:clrScheme name="ETH 1 - Externe Kommunikation">
      <a:dk1>
        <a:sysClr val="windowText" lastClr="000000"/>
      </a:dk1>
      <a:lt1>
        <a:sysClr val="window" lastClr="FFFFFF"/>
      </a:lt1>
      <a:dk2>
        <a:srgbClr val="000000"/>
      </a:dk2>
      <a:lt2>
        <a:srgbClr val="FFFFFF"/>
      </a:lt2>
      <a:accent1>
        <a:srgbClr val="1F407A"/>
      </a:accent1>
      <a:accent2>
        <a:srgbClr val="435F8F"/>
      </a:accent2>
      <a:accent3>
        <a:srgbClr val="677DA5"/>
      </a:accent3>
      <a:accent4>
        <a:srgbClr val="8B9CBA"/>
      </a:accent4>
      <a:accent5>
        <a:srgbClr val="AEBACF"/>
      </a:accent5>
      <a:accent6>
        <a:srgbClr val="D2D9E4"/>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1 - Externe Kommunikation">
        <a:dk1>
          <a:sysClr val="windowText" lastClr="000000"/>
        </a:dk1>
        <a:lt1>
          <a:sysClr val="window" lastClr="FFFFFF"/>
        </a:lt1>
        <a:dk2>
          <a:srgbClr val="000000"/>
        </a:dk2>
        <a:lt2>
          <a:srgbClr val="FFFFFF"/>
        </a:lt2>
        <a:accent1>
          <a:srgbClr val="1F407A"/>
        </a:accent1>
        <a:accent2>
          <a:srgbClr val="435F8F"/>
        </a:accent2>
        <a:accent3>
          <a:srgbClr val="677DA5"/>
        </a:accent3>
        <a:accent4>
          <a:srgbClr val="8B9CBA"/>
        </a:accent4>
        <a:accent5>
          <a:srgbClr val="AEBACF"/>
        </a:accent5>
        <a:accent6>
          <a:srgbClr val="D2D9E4"/>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10.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eth_praesentation_16zu9_ETH2">
  <a:themeElements>
    <a:clrScheme name="ETH 2 - Interne Kommunikation">
      <a:dk1>
        <a:sysClr val="windowText" lastClr="000000"/>
      </a:dk1>
      <a:lt1>
        <a:sysClr val="window" lastClr="FFFFFF"/>
      </a:lt1>
      <a:dk2>
        <a:srgbClr val="000000"/>
      </a:dk2>
      <a:lt2>
        <a:srgbClr val="FFFFFF"/>
      </a:lt2>
      <a:accent1>
        <a:srgbClr val="485A2C"/>
      </a:accent1>
      <a:accent2>
        <a:srgbClr val="65744E"/>
      </a:accent2>
      <a:accent3>
        <a:srgbClr val="838F70"/>
      </a:accent3>
      <a:accent4>
        <a:srgbClr val="A0A991"/>
      </a:accent4>
      <a:accent5>
        <a:srgbClr val="BDC4B3"/>
      </a:accent5>
      <a:accent6>
        <a:srgbClr val="DADED5"/>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2 - Interne Kommunikation">
        <a:dk1>
          <a:sysClr val="windowText" lastClr="000000"/>
        </a:dk1>
        <a:lt1>
          <a:sysClr val="window" lastClr="FFFFFF"/>
        </a:lt1>
        <a:dk2>
          <a:srgbClr val="000000"/>
        </a:dk2>
        <a:lt2>
          <a:srgbClr val="FFFFFF"/>
        </a:lt2>
        <a:accent1>
          <a:srgbClr val="485A2C"/>
        </a:accent1>
        <a:accent2>
          <a:srgbClr val="65744E"/>
        </a:accent2>
        <a:accent3>
          <a:srgbClr val="838F70"/>
        </a:accent3>
        <a:accent4>
          <a:srgbClr val="A0A991"/>
        </a:accent4>
        <a:accent5>
          <a:srgbClr val="BDC4B3"/>
        </a:accent5>
        <a:accent6>
          <a:srgbClr val="DADED5"/>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3.xml><?xml version="1.0" encoding="utf-8"?>
<a:theme xmlns:a="http://schemas.openxmlformats.org/drawingml/2006/main" name="eth_praesentation_16zu9_ETH3">
  <a:themeElements>
    <a:clrScheme name="ETH 3">
      <a:dk1>
        <a:sysClr val="windowText" lastClr="000000"/>
      </a:dk1>
      <a:lt1>
        <a:sysClr val="window" lastClr="FFFFFF"/>
      </a:lt1>
      <a:dk2>
        <a:srgbClr val="000000"/>
      </a:dk2>
      <a:lt2>
        <a:srgbClr val="FFFFFF"/>
      </a:lt2>
      <a:accent1>
        <a:srgbClr val="1269B0"/>
      </a:accent1>
      <a:accent2>
        <a:srgbClr val="3881BD"/>
      </a:accent2>
      <a:accent3>
        <a:srgbClr val="5E99C9"/>
      </a:accent3>
      <a:accent4>
        <a:srgbClr val="84B1D6"/>
      </a:accent4>
      <a:accent5>
        <a:srgbClr val="AAC9E3"/>
      </a:accent5>
      <a:accent6>
        <a:srgbClr val="D0E1EF"/>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3">
        <a:dk1>
          <a:sysClr val="windowText" lastClr="000000"/>
        </a:dk1>
        <a:lt1>
          <a:sysClr val="window" lastClr="FFFFFF"/>
        </a:lt1>
        <a:dk2>
          <a:srgbClr val="000000"/>
        </a:dk2>
        <a:lt2>
          <a:srgbClr val="FFFFFF"/>
        </a:lt2>
        <a:accent1>
          <a:srgbClr val="1269B0"/>
        </a:accent1>
        <a:accent2>
          <a:srgbClr val="3881BD"/>
        </a:accent2>
        <a:accent3>
          <a:srgbClr val="5E99C9"/>
        </a:accent3>
        <a:accent4>
          <a:srgbClr val="84B1D6"/>
        </a:accent4>
        <a:accent5>
          <a:srgbClr val="AAC9E3"/>
        </a:accent5>
        <a:accent6>
          <a:srgbClr val="D0E1EF"/>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4.xml><?xml version="1.0" encoding="utf-8"?>
<a:theme xmlns:a="http://schemas.openxmlformats.org/drawingml/2006/main" name="eth_praesentation_16zu9_ETH4">
  <a:themeElements>
    <a:clrScheme name="ETH 4">
      <a:dk1>
        <a:sysClr val="windowText" lastClr="000000"/>
      </a:dk1>
      <a:lt1>
        <a:sysClr val="window" lastClr="FFFFFF"/>
      </a:lt1>
      <a:dk2>
        <a:srgbClr val="000000"/>
      </a:dk2>
      <a:lt2>
        <a:srgbClr val="FFFFFF"/>
      </a:lt2>
      <a:accent1>
        <a:srgbClr val="72791C"/>
      </a:accent1>
      <a:accent2>
        <a:srgbClr val="898E40"/>
      </a:accent2>
      <a:accent3>
        <a:srgbClr val="9FA465"/>
      </a:accent3>
      <a:accent4>
        <a:srgbClr val="B6B989"/>
      </a:accent4>
      <a:accent5>
        <a:srgbClr val="CCCFAD"/>
      </a:accent5>
      <a:accent6>
        <a:srgbClr val="E3E4D2"/>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4">
        <a:dk1>
          <a:sysClr val="windowText" lastClr="000000"/>
        </a:dk1>
        <a:lt1>
          <a:sysClr val="window" lastClr="FFFFFF"/>
        </a:lt1>
        <a:dk2>
          <a:srgbClr val="000000"/>
        </a:dk2>
        <a:lt2>
          <a:srgbClr val="FFFFFF"/>
        </a:lt2>
        <a:accent1>
          <a:srgbClr val="72791C"/>
        </a:accent1>
        <a:accent2>
          <a:srgbClr val="898E40"/>
        </a:accent2>
        <a:accent3>
          <a:srgbClr val="9FA465"/>
        </a:accent3>
        <a:accent4>
          <a:srgbClr val="B6B989"/>
        </a:accent4>
        <a:accent5>
          <a:srgbClr val="CCCFAD"/>
        </a:accent5>
        <a:accent6>
          <a:srgbClr val="E3E4D2"/>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5.xml><?xml version="1.0" encoding="utf-8"?>
<a:theme xmlns:a="http://schemas.openxmlformats.org/drawingml/2006/main" name="eth_praesentation_16zu9_ETH5">
  <a:themeElements>
    <a:clrScheme name="ETH 5">
      <a:dk1>
        <a:sysClr val="windowText" lastClr="000000"/>
      </a:dk1>
      <a:lt1>
        <a:sysClr val="window" lastClr="FFFFFF"/>
      </a:lt1>
      <a:dk2>
        <a:srgbClr val="000000"/>
      </a:dk2>
      <a:lt2>
        <a:srgbClr val="FFFFFF"/>
      </a:lt2>
      <a:accent1>
        <a:srgbClr val="91056A"/>
      </a:accent1>
      <a:accent2>
        <a:srgbClr val="A32D82"/>
      </a:accent2>
      <a:accent3>
        <a:srgbClr val="B4559A"/>
      </a:accent3>
      <a:accent4>
        <a:srgbClr val="C67DB2"/>
      </a:accent4>
      <a:accent5>
        <a:srgbClr val="D7A5C9"/>
      </a:accent5>
      <a:accent6>
        <a:srgbClr val="DFCDE1"/>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5">
        <a:dk1>
          <a:sysClr val="windowText" lastClr="000000"/>
        </a:dk1>
        <a:lt1>
          <a:sysClr val="window" lastClr="FFFFFF"/>
        </a:lt1>
        <a:dk2>
          <a:srgbClr val="000000"/>
        </a:dk2>
        <a:lt2>
          <a:srgbClr val="FFFFFF"/>
        </a:lt2>
        <a:accent1>
          <a:srgbClr val="91056A"/>
        </a:accent1>
        <a:accent2>
          <a:srgbClr val="A32D82"/>
        </a:accent2>
        <a:accent3>
          <a:srgbClr val="B4559A"/>
        </a:accent3>
        <a:accent4>
          <a:srgbClr val="C67DB2"/>
        </a:accent4>
        <a:accent5>
          <a:srgbClr val="D7A5C9"/>
        </a:accent5>
        <a:accent6>
          <a:srgbClr val="DFCDE1"/>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6.xml><?xml version="1.0" encoding="utf-8"?>
<a:theme xmlns:a="http://schemas.openxmlformats.org/drawingml/2006/main" name="eth_praesentation_16zu9_ETH6">
  <a:themeElements>
    <a:clrScheme name="ETH 6">
      <a:dk1>
        <a:sysClr val="windowText" lastClr="000000"/>
      </a:dk1>
      <a:lt1>
        <a:sysClr val="window" lastClr="FFFFFF"/>
      </a:lt1>
      <a:dk2>
        <a:srgbClr val="000000"/>
      </a:dk2>
      <a:lt2>
        <a:srgbClr val="FFFFFF"/>
      </a:lt2>
      <a:accent1>
        <a:srgbClr val="6F6F64"/>
      </a:accent1>
      <a:accent2>
        <a:srgbClr val="86867D"/>
      </a:accent2>
      <a:accent3>
        <a:srgbClr val="9D9D96"/>
      </a:accent3>
      <a:accent4>
        <a:srgbClr val="B4B4AE"/>
      </a:accent4>
      <a:accent5>
        <a:srgbClr val="CBCBC7"/>
      </a:accent5>
      <a:accent6>
        <a:srgbClr val="E2E2E0"/>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6">
        <a:dk1>
          <a:sysClr val="windowText" lastClr="000000"/>
        </a:dk1>
        <a:lt1>
          <a:sysClr val="window" lastClr="FFFFFF"/>
        </a:lt1>
        <a:dk2>
          <a:srgbClr val="000000"/>
        </a:dk2>
        <a:lt2>
          <a:srgbClr val="FFFFFF"/>
        </a:lt2>
        <a:accent1>
          <a:srgbClr val="6F6F64"/>
        </a:accent1>
        <a:accent2>
          <a:srgbClr val="86867D"/>
        </a:accent2>
        <a:accent3>
          <a:srgbClr val="9D9D96"/>
        </a:accent3>
        <a:accent4>
          <a:srgbClr val="B4B4AE"/>
        </a:accent4>
        <a:accent5>
          <a:srgbClr val="CBCBC7"/>
        </a:accent5>
        <a:accent6>
          <a:srgbClr val="E2E2E0"/>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7.xml><?xml version="1.0" encoding="utf-8"?>
<a:theme xmlns:a="http://schemas.openxmlformats.org/drawingml/2006/main" name="eth_praesentation_16zu9_ETH7">
  <a:themeElements>
    <a:clrScheme name="ETH 7">
      <a:dk1>
        <a:sysClr val="windowText" lastClr="000000"/>
      </a:dk1>
      <a:lt1>
        <a:sysClr val="window" lastClr="FFFFFF"/>
      </a:lt1>
      <a:dk2>
        <a:srgbClr val="000000"/>
      </a:dk2>
      <a:lt2>
        <a:srgbClr val="FFFFFF"/>
      </a:lt2>
      <a:accent1>
        <a:srgbClr val="A8322D"/>
      </a:accent1>
      <a:accent2>
        <a:srgbClr val="B6534F"/>
      </a:accent2>
      <a:accent3>
        <a:srgbClr val="C47470"/>
      </a:accent3>
      <a:accent4>
        <a:srgbClr val="D29492"/>
      </a:accent4>
      <a:accent5>
        <a:srgbClr val="E0B5B3"/>
      </a:accent5>
      <a:accent6>
        <a:srgbClr val="EED6D5"/>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7">
        <a:dk1>
          <a:sysClr val="windowText" lastClr="000000"/>
        </a:dk1>
        <a:lt1>
          <a:sysClr val="window" lastClr="FFFFFF"/>
        </a:lt1>
        <a:dk2>
          <a:srgbClr val="000000"/>
        </a:dk2>
        <a:lt2>
          <a:srgbClr val="FFFFFF"/>
        </a:lt2>
        <a:accent1>
          <a:srgbClr val="A8322D"/>
        </a:accent1>
        <a:accent2>
          <a:srgbClr val="B6534F"/>
        </a:accent2>
        <a:accent3>
          <a:srgbClr val="C47470"/>
        </a:accent3>
        <a:accent4>
          <a:srgbClr val="D29492"/>
        </a:accent4>
        <a:accent5>
          <a:srgbClr val="E0B5B3"/>
        </a:accent5>
        <a:accent6>
          <a:srgbClr val="EED6D5"/>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8.xml><?xml version="1.0" encoding="utf-8"?>
<a:theme xmlns:a="http://schemas.openxmlformats.org/drawingml/2006/main" name="eth_praesentation_16zu9_ETH8">
  <a:themeElements>
    <a:clrScheme name="ETH 8">
      <a:dk1>
        <a:sysClr val="windowText" lastClr="000000"/>
      </a:dk1>
      <a:lt1>
        <a:sysClr val="window" lastClr="FFFFFF"/>
      </a:lt1>
      <a:dk2>
        <a:srgbClr val="000000"/>
      </a:dk2>
      <a:lt2>
        <a:srgbClr val="FFFFFF"/>
      </a:lt2>
      <a:accent1>
        <a:srgbClr val="007A96"/>
      </a:accent1>
      <a:accent2>
        <a:srgbClr val="298FA7"/>
      </a:accent2>
      <a:accent3>
        <a:srgbClr val="52A5B8"/>
      </a:accent3>
      <a:accent4>
        <a:srgbClr val="7ABAC8"/>
      </a:accent4>
      <a:accent5>
        <a:srgbClr val="A3CFD9"/>
      </a:accent5>
      <a:accent6>
        <a:srgbClr val="CCE4EA"/>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8">
        <a:dk1>
          <a:sysClr val="windowText" lastClr="000000"/>
        </a:dk1>
        <a:lt1>
          <a:sysClr val="window" lastClr="FFFFFF"/>
        </a:lt1>
        <a:dk2>
          <a:srgbClr val="000000"/>
        </a:dk2>
        <a:lt2>
          <a:srgbClr val="FFFFFF"/>
        </a:lt2>
        <a:accent1>
          <a:srgbClr val="007A96"/>
        </a:accent1>
        <a:accent2>
          <a:srgbClr val="298FA7"/>
        </a:accent2>
        <a:accent3>
          <a:srgbClr val="52A5B8"/>
        </a:accent3>
        <a:accent4>
          <a:srgbClr val="7ABAC8"/>
        </a:accent4>
        <a:accent5>
          <a:srgbClr val="A3CFD9"/>
        </a:accent5>
        <a:accent6>
          <a:srgbClr val="CCE4EA"/>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9.xml><?xml version="1.0" encoding="utf-8"?>
<a:theme xmlns:a="http://schemas.openxmlformats.org/drawingml/2006/main" name="eth_praesentation_16zu9_ETH9">
  <a:themeElements>
    <a:clrScheme name="ETH 9">
      <a:dk1>
        <a:sysClr val="windowText" lastClr="000000"/>
      </a:dk1>
      <a:lt1>
        <a:sysClr val="window" lastClr="FFFFFF"/>
      </a:lt1>
      <a:dk2>
        <a:srgbClr val="000000"/>
      </a:dk2>
      <a:lt2>
        <a:srgbClr val="FFFFFF"/>
      </a:lt2>
      <a:accent1>
        <a:srgbClr val="956013"/>
      </a:accent1>
      <a:accent2>
        <a:srgbClr val="A67939"/>
      </a:accent2>
      <a:accent3>
        <a:srgbClr val="B7935F"/>
      </a:accent3>
      <a:accent4>
        <a:srgbClr val="C8AC84"/>
      </a:accent4>
      <a:accent5>
        <a:srgbClr val="D9C6AA"/>
      </a:accent5>
      <a:accent6>
        <a:srgbClr val="EADFD0"/>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9">
        <a:dk1>
          <a:sysClr val="windowText" lastClr="000000"/>
        </a:dk1>
        <a:lt1>
          <a:sysClr val="window" lastClr="FFFFFF"/>
        </a:lt1>
        <a:dk2>
          <a:srgbClr val="000000"/>
        </a:dk2>
        <a:lt2>
          <a:srgbClr val="FFFFFF"/>
        </a:lt2>
        <a:accent1>
          <a:srgbClr val="956013"/>
        </a:accent1>
        <a:accent2>
          <a:srgbClr val="A67939"/>
        </a:accent2>
        <a:accent3>
          <a:srgbClr val="B7935F"/>
        </a:accent3>
        <a:accent4>
          <a:srgbClr val="C8AC84"/>
        </a:accent4>
        <a:accent5>
          <a:srgbClr val="D9C6AA"/>
        </a:accent5>
        <a:accent6>
          <a:srgbClr val="EADFD0"/>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docProps/app.xml><?xml version="1.0" encoding="utf-8"?>
<Properties xmlns="http://schemas.openxmlformats.org/officeDocument/2006/extended-properties" xmlns:vt="http://schemas.openxmlformats.org/officeDocument/2006/docPropsVTypes">
  <Template>eth_praesentation_16zu9_ETH1</Template>
  <TotalTime>1686</TotalTime>
  <Words>2550</Words>
  <Application>Microsoft Macintosh PowerPoint</Application>
  <PresentationFormat>Custom</PresentationFormat>
  <Paragraphs>397</Paragraphs>
  <Slides>28</Slides>
  <Notes>28</Notes>
  <HiddenSlides>0</HiddenSlides>
  <MMClips>2</MMClips>
  <ScaleCrop>false</ScaleCrop>
  <HeadingPairs>
    <vt:vector size="6" baseType="variant">
      <vt:variant>
        <vt:lpstr>Fonts Used</vt:lpstr>
      </vt:variant>
      <vt:variant>
        <vt:i4>2</vt:i4>
      </vt:variant>
      <vt:variant>
        <vt:lpstr>Theme</vt:lpstr>
      </vt:variant>
      <vt:variant>
        <vt:i4>9</vt:i4>
      </vt:variant>
      <vt:variant>
        <vt:lpstr>Slide Titles</vt:lpstr>
      </vt:variant>
      <vt:variant>
        <vt:i4>28</vt:i4>
      </vt:variant>
    </vt:vector>
  </HeadingPairs>
  <TitlesOfParts>
    <vt:vector size="39" baseType="lpstr">
      <vt:lpstr>Arial</vt:lpstr>
      <vt:lpstr>Wingdings</vt:lpstr>
      <vt:lpstr>eth_praesentation_16zu9_ETH1</vt:lpstr>
      <vt:lpstr>eth_praesentation_16zu9_ETH2</vt:lpstr>
      <vt:lpstr>eth_praesentation_16zu9_ETH3</vt:lpstr>
      <vt:lpstr>eth_praesentation_16zu9_ETH4</vt:lpstr>
      <vt:lpstr>eth_praesentation_16zu9_ETH5</vt:lpstr>
      <vt:lpstr>eth_praesentation_16zu9_ETH6</vt:lpstr>
      <vt:lpstr>eth_praesentation_16zu9_ETH7</vt:lpstr>
      <vt:lpstr>eth_praesentation_16zu9_ETH8</vt:lpstr>
      <vt:lpstr>eth_praesentation_16zu9_ETH9</vt:lpstr>
      <vt:lpstr>Airplane Boarding</vt:lpstr>
      <vt:lpstr>Introduction</vt:lpstr>
      <vt:lpstr>Literature</vt:lpstr>
      <vt:lpstr>Main Contributions and Impact on Community</vt:lpstr>
      <vt:lpstr>Challenges</vt:lpstr>
      <vt:lpstr>The Model</vt:lpstr>
      <vt:lpstr>The Model</vt:lpstr>
      <vt:lpstr>The Agents</vt:lpstr>
      <vt:lpstr>The Agents</vt:lpstr>
      <vt:lpstr>The Agents</vt:lpstr>
      <vt:lpstr>The Agents</vt:lpstr>
      <vt:lpstr>The Agents</vt:lpstr>
      <vt:lpstr>The Agents</vt:lpstr>
      <vt:lpstr>The Agents</vt:lpstr>
      <vt:lpstr>Boarding Methods</vt:lpstr>
      <vt:lpstr>Results</vt:lpstr>
      <vt:lpstr>Our Model vs. Van Landeghem’s and Beuselinck’s Model</vt:lpstr>
      <vt:lpstr>Different Boarding Methods - Airbus A320-200 &amp; Bombardier CS100</vt:lpstr>
      <vt:lpstr>The Alternation Effect</vt:lpstr>
      <vt:lpstr>Steffen vs Random </vt:lpstr>
      <vt:lpstr>Individual Boarding Times – Bombardier CS100 &amp; Airbus A320-200</vt:lpstr>
      <vt:lpstr>Effect of Luggage Load – Airbus A320-200 full Passenger Load</vt:lpstr>
      <vt:lpstr>Conclusions</vt:lpstr>
      <vt:lpstr>Conclusions</vt:lpstr>
      <vt:lpstr>Limitations</vt:lpstr>
      <vt:lpstr>Outlook, Improvement and Extension</vt:lpstr>
      <vt:lpstr>Q &amp; A</vt:lpstr>
      <vt:lpstr>References</vt:lpstr>
    </vt:vector>
  </TitlesOfParts>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Airplane boarding</dc:title>
  <dc:creator>zf5akm4yl1@student.ethz.ch</dc:creator>
  <cp:lastModifiedBy>zf5akm4yl1@student.ethz.ch</cp:lastModifiedBy>
  <cp:revision>43</cp:revision>
  <cp:lastPrinted>2013-06-08T11:22:51Z</cp:lastPrinted>
  <dcterms:created xsi:type="dcterms:W3CDTF">2018-12-16T10:52:36Z</dcterms:created>
  <dcterms:modified xsi:type="dcterms:W3CDTF">2018-12-18T09:47:44Z</dcterms:modified>
</cp:coreProperties>
</file>

<file path=docProps/thumbnail.jpeg>
</file>